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33" r:id="rId1"/>
  </p:sldMasterIdLst>
  <p:notesMasterIdLst>
    <p:notesMasterId r:id="rId24"/>
  </p:notesMasterIdLst>
  <p:handoutMasterIdLst>
    <p:handoutMasterId r:id="rId25"/>
  </p:handoutMasterIdLst>
  <p:sldIdLst>
    <p:sldId id="411" r:id="rId2"/>
    <p:sldId id="469" r:id="rId3"/>
    <p:sldId id="468" r:id="rId4"/>
    <p:sldId id="470" r:id="rId5"/>
    <p:sldId id="471" r:id="rId6"/>
    <p:sldId id="472" r:id="rId7"/>
    <p:sldId id="473" r:id="rId8"/>
    <p:sldId id="474" r:id="rId9"/>
    <p:sldId id="475" r:id="rId10"/>
    <p:sldId id="476" r:id="rId11"/>
    <p:sldId id="477" r:id="rId12"/>
    <p:sldId id="479" r:id="rId13"/>
    <p:sldId id="453" r:id="rId14"/>
    <p:sldId id="441" r:id="rId15"/>
    <p:sldId id="480" r:id="rId16"/>
    <p:sldId id="462" r:id="rId17"/>
    <p:sldId id="481" r:id="rId18"/>
    <p:sldId id="466" r:id="rId19"/>
    <p:sldId id="460" r:id="rId20"/>
    <p:sldId id="461" r:id="rId21"/>
    <p:sldId id="467" r:id="rId22"/>
    <p:sldId id="465" r:id="rId2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bg1"/>
        </a:solidFill>
        <a:latin typeface="Arial" pitchFamily="1" charset="0"/>
        <a:ea typeface="ＭＳ Ｐゴシック" pitchFamily="1" charset="-128"/>
        <a:cs typeface="ＭＳ Ｐゴシック" pitchFamily="1" charset="-128"/>
      </a:defRPr>
    </a:lvl1pPr>
    <a:lvl2pPr marL="457200" algn="l" rtl="0" eaLnBrk="0" fontAlgn="base" hangingPunct="0">
      <a:spcBef>
        <a:spcPct val="0"/>
      </a:spcBef>
      <a:spcAft>
        <a:spcPct val="0"/>
      </a:spcAft>
      <a:defRPr sz="2400" kern="1200">
        <a:solidFill>
          <a:schemeClr val="bg1"/>
        </a:solidFill>
        <a:latin typeface="Arial" pitchFamily="1" charset="0"/>
        <a:ea typeface="ＭＳ Ｐゴシック" pitchFamily="1" charset="-128"/>
        <a:cs typeface="ＭＳ Ｐゴシック" pitchFamily="1" charset="-128"/>
      </a:defRPr>
    </a:lvl2pPr>
    <a:lvl3pPr marL="914400" algn="l" rtl="0" eaLnBrk="0" fontAlgn="base" hangingPunct="0">
      <a:spcBef>
        <a:spcPct val="0"/>
      </a:spcBef>
      <a:spcAft>
        <a:spcPct val="0"/>
      </a:spcAft>
      <a:defRPr sz="2400" kern="1200">
        <a:solidFill>
          <a:schemeClr val="bg1"/>
        </a:solidFill>
        <a:latin typeface="Arial" pitchFamily="1" charset="0"/>
        <a:ea typeface="ＭＳ Ｐゴシック" pitchFamily="1" charset="-128"/>
        <a:cs typeface="ＭＳ Ｐゴシック" pitchFamily="1" charset="-128"/>
      </a:defRPr>
    </a:lvl3pPr>
    <a:lvl4pPr marL="1371600" algn="l" rtl="0" eaLnBrk="0" fontAlgn="base" hangingPunct="0">
      <a:spcBef>
        <a:spcPct val="0"/>
      </a:spcBef>
      <a:spcAft>
        <a:spcPct val="0"/>
      </a:spcAft>
      <a:defRPr sz="2400" kern="1200">
        <a:solidFill>
          <a:schemeClr val="bg1"/>
        </a:solidFill>
        <a:latin typeface="Arial" pitchFamily="1" charset="0"/>
        <a:ea typeface="ＭＳ Ｐゴシック" pitchFamily="1" charset="-128"/>
        <a:cs typeface="ＭＳ Ｐゴシック" pitchFamily="1" charset="-128"/>
      </a:defRPr>
    </a:lvl4pPr>
    <a:lvl5pPr marL="1828800" algn="l" rtl="0" eaLnBrk="0" fontAlgn="base" hangingPunct="0">
      <a:spcBef>
        <a:spcPct val="0"/>
      </a:spcBef>
      <a:spcAft>
        <a:spcPct val="0"/>
      </a:spcAft>
      <a:defRPr sz="2400" kern="1200">
        <a:solidFill>
          <a:schemeClr val="bg1"/>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bg1"/>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bg1"/>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bg1"/>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bg1"/>
        </a:solidFill>
        <a:latin typeface="Arial" pitchFamily="1" charset="0"/>
        <a:ea typeface="ＭＳ Ｐゴシック" pitchFamily="1" charset="-128"/>
        <a:cs typeface="ＭＳ Ｐゴシック" pitchFamily="1" charset="-128"/>
      </a:defRPr>
    </a:lvl9pPr>
  </p:defaultTextStyle>
  <p:extLst>
    <p:ext uri="{EFAFB233-063F-42B5-8137-9DF3F51BA10A}">
      <p15:sldGuideLst xmlns:p15="http://schemas.microsoft.com/office/powerpoint/2012/main">
        <p15:guide id="1" orient="horz" pos="4130">
          <p15:clr>
            <a:srgbClr val="A4A3A4"/>
          </p15:clr>
        </p15:guide>
        <p15:guide id="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55980"/>
    <a:srgbClr val="013151"/>
    <a:srgbClr val="444730"/>
    <a:srgbClr val="494D33"/>
    <a:srgbClr val="495939"/>
    <a:srgbClr val="49593E"/>
    <a:srgbClr val="54593A"/>
    <a:srgbClr val="59512F"/>
    <a:srgbClr val="4F5932"/>
    <a:srgbClr val="1944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40" autoAdjust="0"/>
    <p:restoredTop sz="73070" autoAdjust="0"/>
  </p:normalViewPr>
  <p:slideViewPr>
    <p:cSldViewPr snapToGrid="0">
      <p:cViewPr varScale="1">
        <p:scale>
          <a:sx n="49" d="100"/>
          <a:sy n="49" d="100"/>
        </p:scale>
        <p:origin x="1852" y="52"/>
      </p:cViewPr>
      <p:guideLst>
        <p:guide orient="horz" pos="4130"/>
        <p:guide/>
      </p:guideLst>
    </p:cSldViewPr>
  </p:slideViewPr>
  <p:outlineViewPr>
    <p:cViewPr>
      <p:scale>
        <a:sx n="75" d="100"/>
        <a:sy n="75" d="100"/>
      </p:scale>
      <p:origin x="0" y="2592"/>
    </p:cViewPr>
  </p:outlineViewPr>
  <p:notesTextViewPr>
    <p:cViewPr>
      <p:scale>
        <a:sx n="100" d="100"/>
        <a:sy n="100" d="100"/>
      </p:scale>
      <p:origin x="0" y="0"/>
    </p:cViewPr>
  </p:notesTextViewPr>
  <p:sorterViewPr>
    <p:cViewPr>
      <p:scale>
        <a:sx n="145" d="100"/>
        <a:sy n="145" d="100"/>
      </p:scale>
      <p:origin x="0" y="2400"/>
    </p:cViewPr>
  </p:sorterViewPr>
  <p:notesViewPr>
    <p:cSldViewPr snapToGrid="0">
      <p:cViewPr varScale="1">
        <p:scale>
          <a:sx n="144" d="100"/>
          <a:sy n="144" d="100"/>
        </p:scale>
        <p:origin x="-360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solidFill>
                  <a:schemeClr val="tx1"/>
                </a:solidFill>
                <a:latin typeface="Arial" charset="0"/>
                <a:ea typeface="ＭＳ Ｐゴシック" charset="-128"/>
                <a:cs typeface="ＭＳ Ｐゴシック" charset="-128"/>
              </a:defRPr>
            </a:lvl1pPr>
          </a:lstStyle>
          <a:p>
            <a:pPr>
              <a:defRPr/>
            </a:pPr>
            <a:endParaRPr lang="en-US"/>
          </a:p>
        </p:txBody>
      </p:sp>
      <p:sp>
        <p:nvSpPr>
          <p:cNvPr id="8397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ea typeface="ＭＳ Ｐゴシック" charset="-128"/>
                <a:cs typeface="ＭＳ Ｐゴシック" charset="-128"/>
              </a:defRPr>
            </a:lvl1pPr>
          </a:lstStyle>
          <a:p>
            <a:pPr>
              <a:defRPr/>
            </a:pPr>
            <a:endParaRPr lang="en-US"/>
          </a:p>
        </p:txBody>
      </p:sp>
      <p:sp>
        <p:nvSpPr>
          <p:cNvPr id="8397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solidFill>
                  <a:schemeClr val="tx1"/>
                </a:solidFill>
                <a:latin typeface="Arial" charset="0"/>
                <a:ea typeface="ＭＳ Ｐゴシック" charset="-128"/>
                <a:cs typeface="ＭＳ Ｐゴシック" charset="-128"/>
              </a:defRPr>
            </a:lvl1pPr>
          </a:lstStyle>
          <a:p>
            <a:pPr>
              <a:defRPr/>
            </a:pPr>
            <a:endParaRPr lang="en-US"/>
          </a:p>
        </p:txBody>
      </p:sp>
      <p:sp>
        <p:nvSpPr>
          <p:cNvPr id="8397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ea typeface="ＭＳ Ｐゴシック" charset="-128"/>
                <a:cs typeface="ＭＳ Ｐゴシック" charset="-128"/>
              </a:defRPr>
            </a:lvl1pPr>
          </a:lstStyle>
          <a:p>
            <a:pPr>
              <a:defRPr/>
            </a:pPr>
            <a:fld id="{4B8EEC11-FA2F-D44F-8FDC-6127EC1F43AE}" type="slidenum">
              <a:rPr lang="en-US"/>
              <a:pPr>
                <a:defRPr/>
              </a:pPr>
              <a:t>‹#›</a:t>
            </a:fld>
            <a:endParaRPr lang="en-US"/>
          </a:p>
        </p:txBody>
      </p:sp>
    </p:spTree>
    <p:extLst>
      <p:ext uri="{BB962C8B-B14F-4D97-AF65-F5344CB8AC3E}">
        <p14:creationId xmlns:p14="http://schemas.microsoft.com/office/powerpoint/2010/main" val="17316538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solidFill>
                  <a:schemeClr val="tx1"/>
                </a:solidFill>
                <a:latin typeface="Arial" charset="0"/>
                <a:ea typeface="ＭＳ Ｐゴシック" charset="-128"/>
                <a:cs typeface="ＭＳ Ｐゴシック" charset="-128"/>
              </a:defRPr>
            </a:lvl1pPr>
          </a:lstStyle>
          <a:p>
            <a:pPr>
              <a:defRPr/>
            </a:pPr>
            <a:endParaRPr lang="en-US"/>
          </a:p>
        </p:txBody>
      </p:sp>
      <p:sp>
        <p:nvSpPr>
          <p:cNvPr id="44035"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ea typeface="ＭＳ Ｐゴシック" charset="-128"/>
                <a:cs typeface="ＭＳ Ｐゴシック" charset="-128"/>
              </a:defRPr>
            </a:lvl1pPr>
          </a:lstStyle>
          <a:p>
            <a:pPr>
              <a:defRPr/>
            </a:pPr>
            <a:endParaRPr lang="en-US"/>
          </a:p>
        </p:txBody>
      </p:sp>
      <p:sp>
        <p:nvSpPr>
          <p:cNvPr id="16388"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4037"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4038"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solidFill>
                  <a:schemeClr val="tx1"/>
                </a:solidFill>
                <a:latin typeface="Arial" charset="0"/>
                <a:ea typeface="ＭＳ Ｐゴシック" charset="-128"/>
                <a:cs typeface="ＭＳ Ｐゴシック" charset="-128"/>
              </a:defRPr>
            </a:lvl1pPr>
          </a:lstStyle>
          <a:p>
            <a:pPr>
              <a:defRPr/>
            </a:pPr>
            <a:endParaRPr lang="en-US"/>
          </a:p>
        </p:txBody>
      </p:sp>
      <p:sp>
        <p:nvSpPr>
          <p:cNvPr id="44039"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ea typeface="ＭＳ Ｐゴシック" charset="-128"/>
                <a:cs typeface="ＭＳ Ｐゴシック" charset="-128"/>
              </a:defRPr>
            </a:lvl1pPr>
          </a:lstStyle>
          <a:p>
            <a:pPr>
              <a:defRPr/>
            </a:pPr>
            <a:fld id="{7C108C6E-589C-C64F-82B0-43A1EDE684D1}" type="slidenum">
              <a:rPr lang="en-US"/>
              <a:pPr>
                <a:defRPr/>
              </a:pPr>
              <a:t>‹#›</a:t>
            </a:fld>
            <a:endParaRPr lang="en-US"/>
          </a:p>
        </p:txBody>
      </p:sp>
    </p:spTree>
    <p:extLst>
      <p:ext uri="{BB962C8B-B14F-4D97-AF65-F5344CB8AC3E}">
        <p14:creationId xmlns:p14="http://schemas.microsoft.com/office/powerpoint/2010/main" val="33805675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My name is Marti Tedesco.</a:t>
            </a:r>
          </a:p>
          <a:p>
            <a:r>
              <a:rPr lang="en-US" baseline="0" dirty="0"/>
              <a:t>I work for POST and had the great good fortune to have grown up in a place that looks like this and I’m lucky to get to live in this landscape still. </a:t>
            </a:r>
          </a:p>
        </p:txBody>
      </p:sp>
      <p:sp>
        <p:nvSpPr>
          <p:cNvPr id="4" name="Slide Number Placeholder 3"/>
          <p:cNvSpPr>
            <a:spLocks noGrp="1"/>
          </p:cNvSpPr>
          <p:nvPr>
            <p:ph type="sldNum" sz="quarter" idx="10"/>
          </p:nvPr>
        </p:nvSpPr>
        <p:spPr/>
        <p:txBody>
          <a:bodyPr/>
          <a:lstStyle/>
          <a:p>
            <a:pPr>
              <a:defRPr/>
            </a:pPr>
            <a:fld id="{7C108C6E-589C-C64F-82B0-43A1EDE684D1}" type="slidenum">
              <a:rPr lang="en-US" smtClean="0"/>
              <a:pPr>
                <a:defRPr/>
              </a:pPr>
              <a:t>2</a:t>
            </a:fld>
            <a:endParaRPr lang="en-US"/>
          </a:p>
        </p:txBody>
      </p:sp>
    </p:spTree>
    <p:extLst>
      <p:ext uri="{BB962C8B-B14F-4D97-AF65-F5344CB8AC3E}">
        <p14:creationId xmlns:p14="http://schemas.microsoft.com/office/powerpoint/2010/main" val="585955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This is my first presentation at CCLT. As a </a:t>
            </a:r>
            <a:r>
              <a:rPr lang="en-US" baseline="0" dirty="0" err="1"/>
              <a:t>newby</a:t>
            </a:r>
            <a:r>
              <a:rPr lang="en-US" baseline="0" dirty="0"/>
              <a:t>, I want to check a few of my assumptions with you first before we go further.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 When I put together this presentation, I used the following assumptions:</a:t>
            </a:r>
          </a:p>
          <a:p>
            <a:endParaRPr lang="en-US" baseline="0" dirty="0"/>
          </a:p>
          <a:p>
            <a:r>
              <a:rPr lang="en-US" baseline="0" dirty="0"/>
              <a:t>So today I want to break marketing down to some very affordable, elemental things you and your organization can do now today to modernize your communications strategy and adapt to our noisy, complicated, data driven world.</a:t>
            </a:r>
          </a:p>
          <a:p>
            <a:endParaRPr lang="en-US" baseline="0" dirty="0"/>
          </a:p>
          <a:p>
            <a:r>
              <a:rPr lang="en-US" baseline="0" dirty="0"/>
              <a:t>So here we go </a:t>
            </a:r>
            <a:r>
              <a:rPr lang="mr-IN" baseline="0" dirty="0"/>
              <a:t>–</a:t>
            </a:r>
            <a:r>
              <a:rPr lang="en-US" baseline="0" dirty="0"/>
              <a:t> the top 5 things you can do today</a:t>
            </a:r>
            <a:endParaRPr lang="en-US" dirty="0"/>
          </a:p>
        </p:txBody>
      </p:sp>
      <p:sp>
        <p:nvSpPr>
          <p:cNvPr id="4" name="Slide Number Placeholder 3"/>
          <p:cNvSpPr>
            <a:spLocks noGrp="1"/>
          </p:cNvSpPr>
          <p:nvPr>
            <p:ph type="sldNum" sz="quarter" idx="10"/>
          </p:nvPr>
        </p:nvSpPr>
        <p:spPr/>
        <p:txBody>
          <a:bodyPr/>
          <a:lstStyle/>
          <a:p>
            <a:pPr>
              <a:defRPr/>
            </a:pPr>
            <a:fld id="{7C108C6E-589C-C64F-82B0-43A1EDE684D1}" type="slidenum">
              <a:rPr lang="en-US" smtClean="0"/>
              <a:pPr>
                <a:defRPr/>
              </a:pPr>
              <a:t>11</a:t>
            </a:fld>
            <a:endParaRPr lang="en-US"/>
          </a:p>
        </p:txBody>
      </p:sp>
    </p:spTree>
    <p:extLst>
      <p:ext uri="{BB962C8B-B14F-4D97-AF65-F5344CB8AC3E}">
        <p14:creationId xmlns:p14="http://schemas.microsoft.com/office/powerpoint/2010/main" val="902073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One </a:t>
            </a:r>
            <a:r>
              <a:rPr lang="mr-IN" dirty="0"/>
              <a:t>–</a:t>
            </a:r>
            <a:r>
              <a:rPr lang="en-US" dirty="0"/>
              <a:t> The Basics</a:t>
            </a:r>
          </a:p>
          <a:p>
            <a:endParaRPr lang="en-US" dirty="0"/>
          </a:p>
          <a:p>
            <a:r>
              <a:rPr lang="en-US" dirty="0"/>
              <a:t>How</a:t>
            </a:r>
            <a:r>
              <a:rPr lang="en-US" baseline="0" dirty="0"/>
              <a:t> many of you have seen this model before?</a:t>
            </a:r>
          </a:p>
          <a:p>
            <a:r>
              <a:rPr lang="en-US" baseline="0" dirty="0"/>
              <a:t>(depending on how many use more or less time)</a:t>
            </a:r>
          </a:p>
          <a:p>
            <a:endParaRPr lang="en-US" baseline="0" dirty="0"/>
          </a:p>
          <a:p>
            <a:r>
              <a:rPr lang="en-US" baseline="0" dirty="0"/>
              <a:t>Great </a:t>
            </a:r>
            <a:r>
              <a:rPr lang="mr-IN" baseline="0" dirty="0"/>
              <a:t>–</a:t>
            </a:r>
            <a:r>
              <a:rPr lang="en-US" baseline="0" dirty="0"/>
              <a:t> this picture is referred to as the marketing funnel. Other might know it as “the buyer’s journey” </a:t>
            </a:r>
            <a:r>
              <a:rPr lang="mr-IN" baseline="0" dirty="0"/>
              <a:t>–</a:t>
            </a:r>
            <a:r>
              <a:rPr lang="en-US" baseline="0" dirty="0"/>
              <a:t> its the experience that someone goes through from their very first impression or awareness of your brand to that point at which they are willing to part with their own hard earned cash in exchange for a bit of what you have on offer.</a:t>
            </a:r>
          </a:p>
          <a:p>
            <a:endParaRPr lang="en-US" baseline="0" dirty="0"/>
          </a:p>
          <a:p>
            <a:r>
              <a:rPr lang="en-US" baseline="0" dirty="0"/>
              <a:t>the reason the “marketing funnel” is important is that almost everything you do as a marketer needs to align with at least one or more of these phases of the journey</a:t>
            </a:r>
            <a:endParaRPr lang="en-US" dirty="0"/>
          </a:p>
        </p:txBody>
      </p:sp>
      <p:sp>
        <p:nvSpPr>
          <p:cNvPr id="4" name="Slide Number Placeholder 3"/>
          <p:cNvSpPr>
            <a:spLocks noGrp="1"/>
          </p:cNvSpPr>
          <p:nvPr>
            <p:ph type="sldNum" sz="quarter" idx="10"/>
          </p:nvPr>
        </p:nvSpPr>
        <p:spPr/>
        <p:txBody>
          <a:bodyPr/>
          <a:lstStyle/>
          <a:p>
            <a:pPr>
              <a:defRPr/>
            </a:pPr>
            <a:fld id="{7C108C6E-589C-C64F-82B0-43A1EDE684D1}" type="slidenum">
              <a:rPr lang="en-US" smtClean="0"/>
              <a:pPr>
                <a:defRPr/>
              </a:pPr>
              <a:t>12</a:t>
            </a:fld>
            <a:endParaRPr lang="en-US"/>
          </a:p>
        </p:txBody>
      </p:sp>
    </p:spTree>
    <p:extLst>
      <p:ext uri="{BB962C8B-B14F-4D97-AF65-F5344CB8AC3E}">
        <p14:creationId xmlns:p14="http://schemas.microsoft.com/office/powerpoint/2010/main" val="325230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t>
            </a:r>
            <a:r>
              <a:rPr lang="en-US" baseline="0" dirty="0"/>
              <a:t> I telling you things you already know? If so, let’s move faster.</a:t>
            </a:r>
          </a:p>
          <a:p>
            <a:endParaRPr lang="en-US" baseline="0" dirty="0"/>
          </a:p>
          <a:p>
            <a:r>
              <a:rPr lang="en-US" baseline="0" dirty="0"/>
              <a:t>Here are some of the basic things you are already doing to build awareness, grow your base, engage them and convert them to supporters. </a:t>
            </a:r>
          </a:p>
          <a:p>
            <a:endParaRPr lang="en-US" baseline="0" dirty="0"/>
          </a:p>
          <a:p>
            <a:r>
              <a:rPr lang="en-US" baseline="0" dirty="0"/>
              <a:t>But what are you doing now to measure whether or not you are gaining ground?</a:t>
            </a:r>
          </a:p>
          <a:p>
            <a:endParaRPr lang="en-US" baseline="0" dirty="0"/>
          </a:p>
          <a:p>
            <a:r>
              <a:rPr lang="en-US" baseline="0" dirty="0"/>
              <a:t>More than anything, todays digital platforms allow you to easily measure how your marketing efforts are performing. Your best bet is to define the one maybe two important things you want to track for each of these stages and then, simply start. Many of the tools for measurement are free </a:t>
            </a:r>
            <a:r>
              <a:rPr lang="mr-IN" baseline="0" dirty="0"/>
              <a:t>–</a:t>
            </a:r>
            <a:r>
              <a:rPr lang="en-US" baseline="0" dirty="0"/>
              <a:t> from google analytics to your social platform dashboards. Take the time to learn them, understand what they are telling you, and return to them frequently</a:t>
            </a:r>
          </a:p>
          <a:p>
            <a:endParaRPr lang="en-US" baseline="0" dirty="0"/>
          </a:p>
          <a:p>
            <a:r>
              <a:rPr lang="en-US" baseline="0" dirty="0"/>
              <a:t>Create a practice where you allow time to define your key performance indicators (or KPIs), and time to track them. Use the data to quickly adjust your strategies </a:t>
            </a:r>
            <a:r>
              <a:rPr lang="mr-IN" baseline="0" dirty="0"/>
              <a:t>–</a:t>
            </a:r>
            <a:r>
              <a:rPr lang="en-US" baseline="0" dirty="0"/>
              <a:t> optimize for what’s working and pitch what isn’t.</a:t>
            </a:r>
          </a:p>
          <a:p>
            <a:endParaRPr lang="en-US" baseline="0" dirty="0"/>
          </a:p>
          <a:p>
            <a:r>
              <a:rPr lang="en-US" baseline="0" dirty="0"/>
              <a:t>Measurement today is dynamic. Make sure you are doing it at least monthly- don’t set it and forget it. </a:t>
            </a:r>
            <a:endParaRPr lang="en-US" dirty="0"/>
          </a:p>
        </p:txBody>
      </p:sp>
      <p:sp>
        <p:nvSpPr>
          <p:cNvPr id="4" name="Slide Number Placeholder 3"/>
          <p:cNvSpPr>
            <a:spLocks noGrp="1"/>
          </p:cNvSpPr>
          <p:nvPr>
            <p:ph type="sldNum" sz="quarter" idx="10"/>
          </p:nvPr>
        </p:nvSpPr>
        <p:spPr/>
        <p:txBody>
          <a:bodyPr/>
          <a:lstStyle/>
          <a:p>
            <a:pPr>
              <a:defRPr/>
            </a:pPr>
            <a:fld id="{7C108C6E-589C-C64F-82B0-43A1EDE684D1}" type="slidenum">
              <a:rPr lang="en-US" smtClean="0"/>
              <a:pPr>
                <a:defRPr/>
              </a:pPr>
              <a:t>13</a:t>
            </a:fld>
            <a:endParaRPr lang="en-US"/>
          </a:p>
        </p:txBody>
      </p:sp>
    </p:spTree>
    <p:extLst>
      <p:ext uri="{BB962C8B-B14F-4D97-AF65-F5344CB8AC3E}">
        <p14:creationId xmlns:p14="http://schemas.microsoft.com/office/powerpoint/2010/main" val="1719787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mean not just who they are or where they are</a:t>
            </a:r>
            <a:r>
              <a:rPr lang="en-US" baseline="0" dirty="0"/>
              <a:t> </a:t>
            </a:r>
            <a:r>
              <a:rPr lang="en-US" dirty="0"/>
              <a:t>geographically </a:t>
            </a:r>
            <a:r>
              <a:rPr lang="mr-IN" dirty="0"/>
              <a:t>–</a:t>
            </a:r>
            <a:r>
              <a:rPr lang="en-US" dirty="0"/>
              <a:t> let’s assume you know that. I mean “WHERE” are they? Where are they in life? Where are they online? And how do they want to connect with you.</a:t>
            </a:r>
          </a:p>
          <a:p>
            <a:endParaRPr lang="en-US" dirty="0"/>
          </a:p>
          <a:p>
            <a:r>
              <a:rPr lang="en-US" dirty="0"/>
              <a:t>Here’s a good example. This</a:t>
            </a:r>
            <a:r>
              <a:rPr lang="en-US" baseline="0" dirty="0"/>
              <a:t> first shot is of our long time donors at a specific donor event. You will notice some things about this picture right?</a:t>
            </a:r>
          </a:p>
          <a:p>
            <a:r>
              <a:rPr lang="en-US" baseline="0" dirty="0"/>
              <a:t>Look closely at this second image</a:t>
            </a:r>
            <a:r>
              <a:rPr lang="mr-IN" baseline="0" dirty="0"/>
              <a:t>…</a:t>
            </a:r>
            <a:r>
              <a:rPr lang="en-US" baseline="0" dirty="0"/>
              <a:t>..I see some similarities in the foreground, but look closer and you see some differences. The difference is that the first event was more about donor recognition. The second, was about generating awareness for POST and engaging our community with our work. Two different stages of the journey.</a:t>
            </a:r>
          </a:p>
          <a:p>
            <a:endParaRPr lang="en-US" baseline="0" dirty="0"/>
          </a:p>
          <a:p>
            <a:r>
              <a:rPr lang="en-US" baseline="0" dirty="0"/>
              <a:t>At POST, we look not just at who is donating today, but also at who connects with our mission and might donate tomorrow. In both cases, we filled the room, but HOW we filled it was different. In the first picture </a:t>
            </a:r>
            <a:r>
              <a:rPr lang="mr-IN" baseline="0" dirty="0"/>
              <a:t>–</a:t>
            </a:r>
            <a:r>
              <a:rPr lang="en-US" baseline="0" dirty="0"/>
              <a:t> we focused on print and personal invitations. </a:t>
            </a:r>
          </a:p>
          <a:p>
            <a:endParaRPr lang="en-US" baseline="0" dirty="0"/>
          </a:p>
          <a:p>
            <a:r>
              <a:rPr lang="en-US" baseline="0" dirty="0"/>
              <a:t>In the second, we partnered with a local store </a:t>
            </a:r>
            <a:r>
              <a:rPr lang="mr-IN" baseline="0" dirty="0"/>
              <a:t>–</a:t>
            </a:r>
            <a:r>
              <a:rPr lang="en-US" baseline="0" dirty="0"/>
              <a:t> Patagonia, and a very cool cat named Obi Kaufman </a:t>
            </a:r>
            <a:r>
              <a:rPr lang="mr-IN" baseline="0" dirty="0"/>
              <a:t>–</a:t>
            </a:r>
            <a:r>
              <a:rPr lang="en-US" baseline="0" dirty="0"/>
              <a:t> author of the best-selling California Field Atlas and promotion of the event was entirely digital.</a:t>
            </a:r>
          </a:p>
          <a:p>
            <a:endParaRPr lang="en-US" baseline="0" dirty="0"/>
          </a:p>
          <a:p>
            <a:r>
              <a:rPr lang="en-US" baseline="0" dirty="0"/>
              <a:t>In other words, we met both audiences where they are </a:t>
            </a:r>
            <a:r>
              <a:rPr lang="mr-IN" baseline="0" dirty="0"/>
              <a:t>–</a:t>
            </a:r>
            <a:r>
              <a:rPr lang="en-US" baseline="0" dirty="0"/>
              <a:t> long time donors in their mailbox, and our newer community members and donors through email and social media. By the way </a:t>
            </a:r>
            <a:r>
              <a:rPr lang="mr-IN" baseline="0" dirty="0"/>
              <a:t>–</a:t>
            </a:r>
            <a:r>
              <a:rPr lang="en-US" baseline="0" dirty="0"/>
              <a:t> 61% of the attendees to the Obi event were brand new to POST, so we find that our existing supporters also like the new format and like to learn about us through digital channels too.</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C108C6E-589C-C64F-82B0-43A1EDE684D1}" type="slidenum">
              <a:rPr lang="en-US" smtClean="0"/>
              <a:pPr>
                <a:defRPr/>
              </a:pPr>
              <a:t>14</a:t>
            </a:fld>
            <a:endParaRPr lang="en-US"/>
          </a:p>
        </p:txBody>
      </p:sp>
    </p:spTree>
    <p:extLst>
      <p:ext uri="{BB962C8B-B14F-4D97-AF65-F5344CB8AC3E}">
        <p14:creationId xmlns:p14="http://schemas.microsoft.com/office/powerpoint/2010/main" val="1043763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For us, our audience, regardless of donor or community are on three primary social media platforms </a:t>
            </a:r>
            <a:r>
              <a:rPr lang="mr-IN" dirty="0"/>
              <a:t>–</a:t>
            </a:r>
            <a:r>
              <a:rPr lang="en-US" dirty="0"/>
              <a:t> Facebook, Twitter</a:t>
            </a:r>
            <a:r>
              <a:rPr lang="en-US" baseline="0" dirty="0"/>
              <a:t> and Instagram. And we take time each month to look at both how well these platforms are working for us in terms of awareness/reach. We also track how well the platforms are helping us to engage our followers.</a:t>
            </a:r>
          </a:p>
          <a:p>
            <a:endParaRPr lang="en-US" baseline="0" dirty="0"/>
          </a:p>
          <a:p>
            <a:r>
              <a:rPr lang="en-US" baseline="0" dirty="0"/>
              <a:t>We also build in time after our events like the ones you just saw, to understand how many current community members and donors we are reaching and how many new. This </a:t>
            </a:r>
            <a:r>
              <a:rPr lang="en-US" baseline="0" dirty="0" err="1"/>
              <a:t>isn</a:t>
            </a:r>
            <a:r>
              <a:rPr lang="mr-IN" baseline="0" dirty="0"/>
              <a:t>’</a:t>
            </a:r>
            <a:r>
              <a:rPr lang="en-US" baseline="0" dirty="0"/>
              <a:t>t a passive act. Imagine, if you went back to see how a specific land treatment such as invasive plant removal was working. Gathering that data takes expertise, time and effort, but it is vital to inform what tactics you take next.</a:t>
            </a:r>
          </a:p>
          <a:p>
            <a:endParaRPr lang="en-US" baseline="0" dirty="0"/>
          </a:p>
          <a:p>
            <a:r>
              <a:rPr lang="en-US" baseline="0" dirty="0"/>
              <a:t>Use the data you can find within all of your platforms including email and use it to tell you what is working and what is not. From there, its pretty simple </a:t>
            </a:r>
            <a:r>
              <a:rPr lang="mr-IN" baseline="0" dirty="0"/>
              <a:t>–</a:t>
            </a:r>
            <a:r>
              <a:rPr lang="en-US" baseline="0" dirty="0"/>
              <a:t> do more of what works, and have the courage to pitch what doesn’t.</a:t>
            </a:r>
          </a:p>
          <a:p>
            <a:endParaRPr lang="en-US" dirty="0"/>
          </a:p>
        </p:txBody>
      </p:sp>
      <p:sp>
        <p:nvSpPr>
          <p:cNvPr id="4" name="Slide Number Placeholder 3"/>
          <p:cNvSpPr>
            <a:spLocks noGrp="1"/>
          </p:cNvSpPr>
          <p:nvPr>
            <p:ph type="sldNum" sz="quarter" idx="10"/>
          </p:nvPr>
        </p:nvSpPr>
        <p:spPr/>
        <p:txBody>
          <a:bodyPr/>
          <a:lstStyle/>
          <a:p>
            <a:pPr>
              <a:defRPr/>
            </a:pPr>
            <a:fld id="{7C108C6E-589C-C64F-82B0-43A1EDE684D1}" type="slidenum">
              <a:rPr lang="en-US" smtClean="0"/>
              <a:pPr>
                <a:defRPr/>
              </a:pPr>
              <a:t>15</a:t>
            </a:fld>
            <a:endParaRPr lang="en-US"/>
          </a:p>
        </p:txBody>
      </p:sp>
    </p:spTree>
    <p:extLst>
      <p:ext uri="{BB962C8B-B14F-4D97-AF65-F5344CB8AC3E}">
        <p14:creationId xmlns:p14="http://schemas.microsoft.com/office/powerpoint/2010/main" val="2021764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a:t>
            </a:r>
            <a:r>
              <a:rPr lang="mr-IN" dirty="0"/>
              <a:t>–</a:t>
            </a:r>
            <a:r>
              <a:rPr lang="en-US" dirty="0"/>
              <a:t> so now you know who you want to talk to, and where they hang</a:t>
            </a:r>
            <a:r>
              <a:rPr lang="en-US" baseline="0" dirty="0"/>
              <a:t> out, now what do you want to say to them? Well first off, it is important </a:t>
            </a:r>
            <a:r>
              <a:rPr lang="en-US" baseline="0" dirty="0" err="1"/>
              <a:t>ot</a:t>
            </a:r>
            <a:r>
              <a:rPr lang="en-US" baseline="0" dirty="0"/>
              <a:t> understand what your voice is. For </a:t>
            </a:r>
            <a:r>
              <a:rPr lang="en-US" b="1" baseline="0" dirty="0"/>
              <a:t>your</a:t>
            </a:r>
            <a:r>
              <a:rPr lang="en-US" baseline="0" dirty="0"/>
              <a:t> land trust, for </a:t>
            </a:r>
            <a:r>
              <a:rPr lang="en-US" b="1" baseline="0" dirty="0"/>
              <a:t>your</a:t>
            </a:r>
            <a:r>
              <a:rPr lang="en-US" baseline="0" dirty="0"/>
              <a:t> geography, and in a way that your audience either likes or is used to hearing from you. </a:t>
            </a:r>
          </a:p>
          <a:p>
            <a:endParaRPr lang="en-US" baseline="0" dirty="0"/>
          </a:p>
          <a:p>
            <a:r>
              <a:rPr lang="en-US" baseline="0" dirty="0"/>
              <a:t>When I came to POST in 2015, our voice was antiquated. We sounded old, inspiring, but old. Our language was stilted and sounded a little too Downton Abby (upstairs) for Silicon Valley circa 2015.</a:t>
            </a:r>
          </a:p>
          <a:p>
            <a:r>
              <a:rPr lang="en-US" baseline="0" dirty="0"/>
              <a:t>So we worked to modernize our tone, our lexicon and the look of our materials.</a:t>
            </a:r>
          </a:p>
          <a:p>
            <a:r>
              <a:rPr lang="en-US" baseline="0" dirty="0"/>
              <a:t>But what is so important is that what you say and how you say resonates with who you really are.</a:t>
            </a:r>
            <a:endParaRPr lang="en-US" dirty="0"/>
          </a:p>
        </p:txBody>
      </p:sp>
      <p:sp>
        <p:nvSpPr>
          <p:cNvPr id="4" name="Slide Number Placeholder 3"/>
          <p:cNvSpPr>
            <a:spLocks noGrp="1"/>
          </p:cNvSpPr>
          <p:nvPr>
            <p:ph type="sldNum" sz="quarter" idx="10"/>
          </p:nvPr>
        </p:nvSpPr>
        <p:spPr/>
        <p:txBody>
          <a:bodyPr/>
          <a:lstStyle/>
          <a:p>
            <a:pPr>
              <a:defRPr/>
            </a:pPr>
            <a:fld id="{7C108C6E-589C-C64F-82B0-43A1EDE684D1}" type="slidenum">
              <a:rPr lang="en-US" smtClean="0"/>
              <a:pPr>
                <a:defRPr/>
              </a:pPr>
              <a:t>16</a:t>
            </a:fld>
            <a:endParaRPr lang="en-US"/>
          </a:p>
        </p:txBody>
      </p:sp>
    </p:spTree>
    <p:extLst>
      <p:ext uri="{BB962C8B-B14F-4D97-AF65-F5344CB8AC3E}">
        <p14:creationId xmlns:p14="http://schemas.microsoft.com/office/powerpoint/2010/main" val="445967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 many types of land trusts </a:t>
            </a:r>
            <a:r>
              <a:rPr lang="mr-IN" dirty="0"/>
              <a:t>–</a:t>
            </a:r>
            <a:r>
              <a:rPr lang="en-US" dirty="0"/>
              <a:t> from</a:t>
            </a:r>
            <a:r>
              <a:rPr lang="en-US" baseline="0" dirty="0"/>
              <a:t> broad national organizations to hyper local organizations. Those who’s mission includes advocacy and those who lean towards education. Those who are raising money to buy land (and who isn’t?) and those who raise money for land projects or both. Regardless of the type you are </a:t>
            </a:r>
            <a:r>
              <a:rPr lang="mr-IN" baseline="0" dirty="0"/>
              <a:t>–</a:t>
            </a:r>
            <a:r>
              <a:rPr lang="en-US" baseline="0" dirty="0"/>
              <a:t> make sure your voice reflects both who you and your donors truly are today as well as what you want to be. </a:t>
            </a:r>
            <a:endParaRPr lang="en-US" dirty="0"/>
          </a:p>
        </p:txBody>
      </p:sp>
      <p:sp>
        <p:nvSpPr>
          <p:cNvPr id="4" name="Slide Number Placeholder 3"/>
          <p:cNvSpPr>
            <a:spLocks noGrp="1"/>
          </p:cNvSpPr>
          <p:nvPr>
            <p:ph type="sldNum" sz="quarter" idx="10"/>
          </p:nvPr>
        </p:nvSpPr>
        <p:spPr/>
        <p:txBody>
          <a:bodyPr/>
          <a:lstStyle/>
          <a:p>
            <a:pPr>
              <a:defRPr/>
            </a:pPr>
            <a:fld id="{7C108C6E-589C-C64F-82B0-43A1EDE684D1}" type="slidenum">
              <a:rPr lang="en-US" smtClean="0"/>
              <a:pPr>
                <a:defRPr/>
              </a:pPr>
              <a:t>17</a:t>
            </a:fld>
            <a:endParaRPr lang="en-US"/>
          </a:p>
        </p:txBody>
      </p:sp>
    </p:spTree>
    <p:extLst>
      <p:ext uri="{BB962C8B-B14F-4D97-AF65-F5344CB8AC3E}">
        <p14:creationId xmlns:p14="http://schemas.microsoft.com/office/powerpoint/2010/main" val="1195906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know that when we talk about content development, it can make even the most creative of marketers blanch. So here are some really easy tips</a:t>
            </a:r>
            <a:r>
              <a:rPr lang="en-US" baseline="0" dirty="0"/>
              <a:t> that will hopefully make it accessible for all of us.</a:t>
            </a:r>
          </a:p>
          <a:p>
            <a:endParaRPr lang="en-US" baseline="0" dirty="0"/>
          </a:p>
          <a:p>
            <a:pPr marL="228600" indent="-228600">
              <a:buAutoNum type="arabicPeriod"/>
            </a:pPr>
            <a:r>
              <a:rPr lang="en-US" baseline="0" dirty="0"/>
              <a:t>If its interesting to you </a:t>
            </a:r>
            <a:r>
              <a:rPr lang="mr-IN" baseline="0" dirty="0"/>
              <a:t>–</a:t>
            </a:r>
            <a:r>
              <a:rPr lang="en-US" baseline="0" dirty="0"/>
              <a:t> its interesting to others. Face it </a:t>
            </a:r>
            <a:r>
              <a:rPr lang="mr-IN" baseline="0" dirty="0"/>
              <a:t>–</a:t>
            </a:r>
            <a:r>
              <a:rPr lang="en-US" baseline="0" dirty="0"/>
              <a:t> we do cool stuff! Project work, transactions, campaigns, donors, seasonal things of interest in your neighborhood and on the land are all great fodder for stories.</a:t>
            </a:r>
          </a:p>
          <a:p>
            <a:pPr marL="228600" indent="-228600">
              <a:buAutoNum type="arabicPeriod"/>
            </a:pPr>
            <a:r>
              <a:rPr lang="en-US" baseline="0" dirty="0"/>
              <a:t>Keep it simple. We like to get all scientific and wonky, but our audiences maybe don’t follow that as well. So keep your language as simple as possible. That also makes it really easy to deploy across channels like social media where you only get a few characters and a teeny tiny photo to get your point across. Don</a:t>
            </a:r>
            <a:r>
              <a:rPr lang="mr-IN" baseline="0" dirty="0"/>
              <a:t>’</a:t>
            </a:r>
            <a:r>
              <a:rPr lang="en-US" baseline="0" dirty="0"/>
              <a:t>t let perfect be the enemy of great when it comes to content.</a:t>
            </a:r>
          </a:p>
          <a:p>
            <a:pPr marL="228600" indent="-228600">
              <a:buAutoNum type="arabicPeriod"/>
            </a:pPr>
            <a:r>
              <a:rPr lang="en-US" baseline="0" dirty="0"/>
              <a:t>Imagery matters </a:t>
            </a:r>
            <a:r>
              <a:rPr lang="mr-IN" baseline="0" dirty="0"/>
              <a:t>–</a:t>
            </a:r>
            <a:r>
              <a:rPr lang="en-US" baseline="0" dirty="0"/>
              <a:t> now more than ever, it REALLY MATTERS!  Remember that thing we just talked about attention span? Well, if you are a land trust, then what you are selling is typically pretty beautiful. Invest in great photography, in a decent camera and if that doesn’t work for </a:t>
            </a:r>
            <a:r>
              <a:rPr lang="en-US" baseline="0" dirty="0" err="1"/>
              <a:t>Gawd</a:t>
            </a:r>
            <a:r>
              <a:rPr lang="en-US" baseline="0" dirty="0"/>
              <a:t> sakes, just get out your phones and encourage members of your team to do the same. Even if you just house them in a simple file sharing account set on up and have everyone dump their imager and video there as a start. </a:t>
            </a:r>
          </a:p>
          <a:p>
            <a:pPr marL="228600" indent="-228600">
              <a:buAutoNum type="arabicPeriod"/>
            </a:pPr>
            <a:r>
              <a:rPr lang="en-US" baseline="0" dirty="0"/>
              <a:t>Did I mention Video? So many of us think of video in terms of the soaring, inspirational land trust story that usually take a lot of time and money to produce. The good news is that today with social media and blogs, not only do you not need all of that, but its likely no one will watch. Let me show you an example of something we did and this will literally, only take a minute</a:t>
            </a:r>
            <a:r>
              <a:rPr lang="mr-IN" baseline="0" dirty="0"/>
              <a:t>…</a:t>
            </a:r>
            <a:r>
              <a:rPr lang="en-US" baseline="0" dirty="0"/>
              <a:t>. (show minute with matt)</a:t>
            </a:r>
            <a:br>
              <a:rPr lang="en-US" baseline="0" dirty="0"/>
            </a:br>
            <a:r>
              <a:rPr lang="en-US" baseline="0" dirty="0"/>
              <a:t>One last thought on images and video p they will help to connect audiences to your work, but you must be careful to create images that leave gender, race, and other specifics open to interpretation. If you only show pictures of one type of constituent, over time, you will not connect all of the people in the community you want to connect with. We continue to struggle with this, and are working hard to ensure we do better</a:t>
            </a:r>
          </a:p>
          <a:p>
            <a:pPr marL="228600" indent="-228600">
              <a:buAutoNum type="arabicPeriod"/>
            </a:pPr>
            <a:r>
              <a:rPr lang="en-US" baseline="0" dirty="0"/>
              <a:t>So where do you put this content? Of course you post it on social media </a:t>
            </a:r>
            <a:r>
              <a:rPr lang="mr-IN" baseline="0" dirty="0"/>
              <a:t>–</a:t>
            </a:r>
            <a:r>
              <a:rPr lang="en-US" baseline="0" dirty="0"/>
              <a:t> but you may not use the same version on each social channel. Be sure to check the types of audiences that follow you and adjust from there. But more than anything, housing this content on your website will ensure that a) its all in one place b) you can connect to it from everywhere and c) its there when you want to redeploy it. </a:t>
            </a:r>
          </a:p>
          <a:p>
            <a:pPr marL="228600" indent="-228600">
              <a:buAutoNum type="arabicPeriod"/>
            </a:pPr>
            <a:r>
              <a:rPr lang="en-US" baseline="0" dirty="0"/>
              <a:t>So thinking digital first means you design and think about every piece of content from a digital perspective before you think about print. Its much, much easier to adjust digital for print mediums than it is the other way around. And, if you are tight on budget, my personal perspective is that you work to minimize print in general </a:t>
            </a:r>
            <a:r>
              <a:rPr lang="mr-IN" baseline="0" dirty="0"/>
              <a:t>–</a:t>
            </a:r>
            <a:r>
              <a:rPr lang="en-US" baseline="0" dirty="0"/>
              <a:t> it is infinitely ore expensive and time consuming than digital. It also has a much shorter shelf life and who wants that?</a:t>
            </a:r>
          </a:p>
          <a:p>
            <a:pPr marL="228600" indent="-228600">
              <a:buAutoNum type="arabicPeriod"/>
            </a:pPr>
            <a:r>
              <a:rPr lang="en-US" baseline="0" dirty="0"/>
              <a:t>Thinking digital first also supports that old tried and true </a:t>
            </a:r>
            <a:r>
              <a:rPr lang="mr-IN" baseline="0" dirty="0"/>
              <a:t>–</a:t>
            </a:r>
            <a:r>
              <a:rPr lang="en-US" baseline="0" dirty="0"/>
              <a:t> email. Now I do not expect everyone in marketing to be 100% up on the latest trends in email, but suffice it to say that with all of those people reading email on their phones, your email has to be mobile optimized. It just  has to. Second, it needs to be designed well. Invest in a great layout and use it repeatedly. Finally, think about when you send your emails. Timing is important. If you are not sure, ask a few of your loyal supporters about their preferences, try it and then stick to it. A regular cadence of great content, reliably delivered will instill the trust you want in your brand, and keep the dialogue going in a direction you want to see over the long haul.</a:t>
            </a:r>
          </a:p>
          <a:p>
            <a:pPr marL="228600" indent="-228600">
              <a:buAutoNum type="arabicPeriod"/>
            </a:pPr>
            <a:r>
              <a:rPr lang="en-US" baseline="0" dirty="0"/>
              <a:t>Finally, do it all over again. Marketing today lives in a 24x7 world </a:t>
            </a:r>
            <a:r>
              <a:rPr lang="mr-IN" baseline="0" dirty="0"/>
              <a:t>–</a:t>
            </a:r>
            <a:r>
              <a:rPr lang="en-US" baseline="0" dirty="0"/>
              <a:t> just like your donors, supporters, partners and nature.</a:t>
            </a:r>
          </a:p>
          <a:p>
            <a:pPr marL="228600" indent="-228600">
              <a:buAutoNum type="arabicPeriod"/>
            </a:pPr>
            <a:endParaRPr lang="en-US" baseline="0"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pPr>
              <a:defRPr/>
            </a:pPr>
            <a:fld id="{7C108C6E-589C-C64F-82B0-43A1EDE684D1}" type="slidenum">
              <a:rPr lang="en-US" smtClean="0"/>
              <a:pPr>
                <a:defRPr/>
              </a:pPr>
              <a:t>18</a:t>
            </a:fld>
            <a:endParaRPr lang="en-US"/>
          </a:p>
        </p:txBody>
      </p:sp>
    </p:spTree>
    <p:extLst>
      <p:ext uri="{BB962C8B-B14F-4D97-AF65-F5344CB8AC3E}">
        <p14:creationId xmlns:p14="http://schemas.microsoft.com/office/powerpoint/2010/main" val="808639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Good stories, simply produced, consistently deployed and shared can be the holy grail of any land trust </a:t>
            </a:r>
            <a:r>
              <a:rPr lang="mr-IN" baseline="0" dirty="0"/>
              <a:t>–</a:t>
            </a:r>
            <a:r>
              <a:rPr lang="en-US" baseline="0" dirty="0"/>
              <a:t> regardless of size. This content wheel gives you a glimpse of how we approach the challenge at POST.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Take them around the wheel</a:t>
            </a:r>
          </a:p>
          <a:p>
            <a:endParaRPr lang="en-US" dirty="0"/>
          </a:p>
        </p:txBody>
      </p:sp>
      <p:sp>
        <p:nvSpPr>
          <p:cNvPr id="4" name="Slide Number Placeholder 3"/>
          <p:cNvSpPr>
            <a:spLocks noGrp="1"/>
          </p:cNvSpPr>
          <p:nvPr>
            <p:ph type="sldNum" sz="quarter" idx="10"/>
          </p:nvPr>
        </p:nvSpPr>
        <p:spPr/>
        <p:txBody>
          <a:bodyPr/>
          <a:lstStyle/>
          <a:p>
            <a:pPr>
              <a:defRPr/>
            </a:pPr>
            <a:fld id="{7C108C6E-589C-C64F-82B0-43A1EDE684D1}" type="slidenum">
              <a:rPr lang="en-US" smtClean="0"/>
              <a:pPr>
                <a:defRPr/>
              </a:pPr>
              <a:t>19</a:t>
            </a:fld>
            <a:endParaRPr lang="en-US"/>
          </a:p>
        </p:txBody>
      </p:sp>
    </p:spTree>
    <p:extLst>
      <p:ext uri="{BB962C8B-B14F-4D97-AF65-F5344CB8AC3E}">
        <p14:creationId xmlns:p14="http://schemas.microsoft.com/office/powerpoint/2010/main" val="1066739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a:t>
            </a:r>
            <a:r>
              <a:rPr lang="en-US" baseline="0" dirty="0"/>
              <a:t> hardest part </a:t>
            </a:r>
            <a:r>
              <a:rPr lang="mr-IN" baseline="0" dirty="0"/>
              <a:t>–</a:t>
            </a:r>
            <a:r>
              <a:rPr lang="en-US" baseline="0" dirty="0"/>
              <a:t> time and money. As I mentioned before, if you are not familiar with marketing, you may think that stories, content and websites just happen. But what we do is really very similar to land work. It involves strategy, patience, money, hands on expertise, contractors, data collection, testing and time.</a:t>
            </a:r>
          </a:p>
          <a:p>
            <a:endParaRPr lang="en-US" baseline="0" dirty="0"/>
          </a:p>
          <a:p>
            <a:r>
              <a:rPr lang="en-US" baseline="0" dirty="0"/>
              <a:t>Many of you may be doing two jobs at your land trust. Many may lack the technical skills, but you can do it. Here is how the typical marketing dollar at POST shakes out. </a:t>
            </a:r>
          </a:p>
          <a:p>
            <a:endParaRPr lang="en-US" baseline="0" dirty="0"/>
          </a:p>
          <a:p>
            <a:r>
              <a:rPr lang="en-US" baseline="0" dirty="0"/>
              <a:t>Oh </a:t>
            </a:r>
            <a:r>
              <a:rPr lang="mr-IN" baseline="0" dirty="0"/>
              <a:t>–</a:t>
            </a:r>
            <a:r>
              <a:rPr lang="en-US" baseline="0" dirty="0"/>
              <a:t> and that 40% for content creation? We also recognize that we cannot possibly have all of the skills and hours needed to make our digital, print and video assets. So we use contractors </a:t>
            </a:r>
            <a:r>
              <a:rPr lang="mr-IN" baseline="0" dirty="0"/>
              <a:t>–</a:t>
            </a:r>
            <a:r>
              <a:rPr lang="en-US" baseline="0" dirty="0"/>
              <a:t> many of them as much lower cost that full time employees to help with artistic design, web deployment and its possible in many cases to get external help too to run your social and email marketing. Either way, there are resources available out there </a:t>
            </a:r>
            <a:r>
              <a:rPr lang="mr-IN" baseline="0" dirty="0"/>
              <a:t>–</a:t>
            </a:r>
            <a:r>
              <a:rPr lang="en-US" baseline="0" dirty="0"/>
              <a:t> you do not need to grow your own or go it alone. If you are stuck </a:t>
            </a:r>
            <a:r>
              <a:rPr lang="mr-IN" baseline="0" dirty="0"/>
              <a:t>–</a:t>
            </a:r>
            <a:r>
              <a:rPr lang="en-US" baseline="0" dirty="0"/>
              <a:t> ask for help.</a:t>
            </a:r>
            <a:endParaRPr lang="en-US" dirty="0"/>
          </a:p>
        </p:txBody>
      </p:sp>
      <p:sp>
        <p:nvSpPr>
          <p:cNvPr id="4" name="Slide Number Placeholder 3"/>
          <p:cNvSpPr>
            <a:spLocks noGrp="1"/>
          </p:cNvSpPr>
          <p:nvPr>
            <p:ph type="sldNum" sz="quarter" idx="10"/>
          </p:nvPr>
        </p:nvSpPr>
        <p:spPr/>
        <p:txBody>
          <a:bodyPr/>
          <a:lstStyle/>
          <a:p>
            <a:pPr>
              <a:defRPr/>
            </a:pPr>
            <a:fld id="{7C108C6E-589C-C64F-82B0-43A1EDE684D1}" type="slidenum">
              <a:rPr lang="en-US" smtClean="0"/>
              <a:pPr>
                <a:defRPr/>
              </a:pPr>
              <a:t>20</a:t>
            </a:fld>
            <a:endParaRPr lang="en-US"/>
          </a:p>
        </p:txBody>
      </p:sp>
    </p:spTree>
    <p:extLst>
      <p:ext uri="{BB962C8B-B14F-4D97-AF65-F5344CB8AC3E}">
        <p14:creationId xmlns:p14="http://schemas.microsoft.com/office/powerpoint/2010/main" val="1838156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My connection to the outdoors and to our natural open spaces started early as I spent my first decades either in a swimming pool, riding horses or running in the great outdoors.</a:t>
            </a:r>
          </a:p>
          <a:p>
            <a:r>
              <a:rPr lang="en-US" baseline="0" dirty="0"/>
              <a:t>For over  XX years I worked in high tech marketing in Silicon Valley.</a:t>
            </a:r>
          </a:p>
          <a:p>
            <a:r>
              <a:rPr lang="en-US" baseline="0" dirty="0"/>
              <a:t>After taking “10 years off” to raise our two sons, I went back to “work” and soon after landed at POST.</a:t>
            </a:r>
          </a:p>
        </p:txBody>
      </p:sp>
      <p:sp>
        <p:nvSpPr>
          <p:cNvPr id="4" name="Slide Number Placeholder 3"/>
          <p:cNvSpPr>
            <a:spLocks noGrp="1"/>
          </p:cNvSpPr>
          <p:nvPr>
            <p:ph type="sldNum" sz="quarter" idx="10"/>
          </p:nvPr>
        </p:nvSpPr>
        <p:spPr/>
        <p:txBody>
          <a:bodyPr/>
          <a:lstStyle/>
          <a:p>
            <a:pPr>
              <a:defRPr/>
            </a:pPr>
            <a:fld id="{7C108C6E-589C-C64F-82B0-43A1EDE684D1}" type="slidenum">
              <a:rPr lang="en-US" smtClean="0"/>
              <a:pPr>
                <a:defRPr/>
              </a:pPr>
              <a:t>3</a:t>
            </a:fld>
            <a:endParaRPr lang="en-US"/>
          </a:p>
        </p:txBody>
      </p:sp>
    </p:spTree>
    <p:extLst>
      <p:ext uri="{BB962C8B-B14F-4D97-AF65-F5344CB8AC3E}">
        <p14:creationId xmlns:p14="http://schemas.microsoft.com/office/powerpoint/2010/main" val="1692108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and attention here today. That’s all I have and I am happy to take any of your questions.</a:t>
            </a:r>
          </a:p>
        </p:txBody>
      </p:sp>
      <p:sp>
        <p:nvSpPr>
          <p:cNvPr id="4" name="Slide Number Placeholder 3"/>
          <p:cNvSpPr>
            <a:spLocks noGrp="1"/>
          </p:cNvSpPr>
          <p:nvPr>
            <p:ph type="sldNum" sz="quarter" idx="10"/>
          </p:nvPr>
        </p:nvSpPr>
        <p:spPr/>
        <p:txBody>
          <a:bodyPr/>
          <a:lstStyle/>
          <a:p>
            <a:pPr>
              <a:defRPr/>
            </a:pPr>
            <a:fld id="{7C108C6E-589C-C64F-82B0-43A1EDE684D1}" type="slidenum">
              <a:rPr lang="en-US" smtClean="0"/>
              <a:pPr>
                <a:defRPr/>
              </a:pPr>
              <a:t>21</a:t>
            </a:fld>
            <a:endParaRPr lang="en-US"/>
          </a:p>
        </p:txBody>
      </p:sp>
    </p:spTree>
    <p:extLst>
      <p:ext uri="{BB962C8B-B14F-4D97-AF65-F5344CB8AC3E}">
        <p14:creationId xmlns:p14="http://schemas.microsoft.com/office/powerpoint/2010/main" val="197877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Now Windy Hill, a beautiful 1,132 acre preserve was POST’s first project and over the years the hill and property itself have become a landmark of the Peninsula and Bay Area.</a:t>
            </a:r>
          </a:p>
        </p:txBody>
      </p:sp>
      <p:sp>
        <p:nvSpPr>
          <p:cNvPr id="4" name="Slide Number Placeholder 3"/>
          <p:cNvSpPr>
            <a:spLocks noGrp="1"/>
          </p:cNvSpPr>
          <p:nvPr>
            <p:ph type="sldNum" sz="quarter" idx="10"/>
          </p:nvPr>
        </p:nvSpPr>
        <p:spPr/>
        <p:txBody>
          <a:bodyPr/>
          <a:lstStyle/>
          <a:p>
            <a:pPr>
              <a:defRPr/>
            </a:pPr>
            <a:fld id="{7C108C6E-589C-C64F-82B0-43A1EDE684D1}" type="slidenum">
              <a:rPr lang="en-US" smtClean="0"/>
              <a:pPr>
                <a:defRPr/>
              </a:pPr>
              <a:t>4</a:t>
            </a:fld>
            <a:endParaRPr lang="en-US"/>
          </a:p>
        </p:txBody>
      </p:sp>
    </p:spTree>
    <p:extLst>
      <p:ext uri="{BB962C8B-B14F-4D97-AF65-F5344CB8AC3E}">
        <p14:creationId xmlns:p14="http://schemas.microsoft.com/office/powerpoint/2010/main" val="1371449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Now as I mentioned, I have the great good fortune to live in this area. A whopping 7 minutes from Windy Hill.</a:t>
            </a:r>
          </a:p>
          <a:p>
            <a:r>
              <a:rPr lang="en-US" baseline="0" dirty="0"/>
              <a:t>And prior to joining POST, I had been a donor inspired by my connection to Windy Hill and encouraged by an audacious $200M, 20,000 acre campaign called Saving the Endangered Coast that POST ran in 2001.</a:t>
            </a:r>
          </a:p>
          <a:p>
            <a:r>
              <a:rPr lang="en-US" baseline="0" dirty="0"/>
              <a:t>But when I started to interview with them, I realized I had not seen or heard of them in years</a:t>
            </a:r>
            <a:r>
              <a:rPr lang="mr-IN" baseline="0" dirty="0"/>
              <a:t>…</a:t>
            </a:r>
            <a:r>
              <a:rPr lang="en-US" baseline="0" dirty="0"/>
              <a:t>.</a:t>
            </a:r>
          </a:p>
        </p:txBody>
      </p:sp>
      <p:sp>
        <p:nvSpPr>
          <p:cNvPr id="4" name="Slide Number Placeholder 3"/>
          <p:cNvSpPr>
            <a:spLocks noGrp="1"/>
          </p:cNvSpPr>
          <p:nvPr>
            <p:ph type="sldNum" sz="quarter" idx="10"/>
          </p:nvPr>
        </p:nvSpPr>
        <p:spPr/>
        <p:txBody>
          <a:bodyPr/>
          <a:lstStyle/>
          <a:p>
            <a:pPr>
              <a:defRPr/>
            </a:pPr>
            <a:fld id="{7C108C6E-589C-C64F-82B0-43A1EDE684D1}" type="slidenum">
              <a:rPr lang="en-US" smtClean="0"/>
              <a:pPr>
                <a:defRPr/>
              </a:pPr>
              <a:t>5</a:t>
            </a:fld>
            <a:endParaRPr lang="en-US"/>
          </a:p>
        </p:txBody>
      </p:sp>
    </p:spTree>
    <p:extLst>
      <p:ext uri="{BB962C8B-B14F-4D97-AF65-F5344CB8AC3E}">
        <p14:creationId xmlns:p14="http://schemas.microsoft.com/office/powerpoint/2010/main" val="919235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t>
            </a:r>
            <a:r>
              <a:rPr lang="en-US" dirty="0" err="1"/>
              <a:t>onlyy</a:t>
            </a:r>
            <a:r>
              <a:rPr lang="en-US" dirty="0"/>
              <a:t> seven miles away, but when the rest of the world moved from the mail box</a:t>
            </a:r>
          </a:p>
          <a:p>
            <a:r>
              <a:rPr lang="en-US" dirty="0"/>
              <a:t>To the inbox, POST never followed.</a:t>
            </a:r>
          </a:p>
          <a:p>
            <a:r>
              <a:rPr lang="en-US" dirty="0"/>
              <a:t>SO by the time our communities in Silicon Valley moved from the inbox to their</a:t>
            </a:r>
            <a:r>
              <a:rPr lang="en-US" baseline="0" dirty="0"/>
              <a:t> smart phones, we were really behind.</a:t>
            </a:r>
            <a:endParaRPr lang="en-US" dirty="0"/>
          </a:p>
        </p:txBody>
      </p:sp>
      <p:sp>
        <p:nvSpPr>
          <p:cNvPr id="4" name="Slide Number Placeholder 3"/>
          <p:cNvSpPr>
            <a:spLocks noGrp="1"/>
          </p:cNvSpPr>
          <p:nvPr>
            <p:ph type="sldNum" sz="quarter" idx="10"/>
          </p:nvPr>
        </p:nvSpPr>
        <p:spPr/>
        <p:txBody>
          <a:bodyPr/>
          <a:lstStyle/>
          <a:p>
            <a:pPr>
              <a:defRPr/>
            </a:pPr>
            <a:fld id="{7C108C6E-589C-C64F-82B0-43A1EDE684D1}" type="slidenum">
              <a:rPr lang="en-US" smtClean="0"/>
              <a:pPr>
                <a:defRPr/>
              </a:pPr>
              <a:t>6</a:t>
            </a:fld>
            <a:endParaRPr lang="en-US"/>
          </a:p>
        </p:txBody>
      </p:sp>
    </p:spTree>
    <p:extLst>
      <p:ext uri="{BB962C8B-B14F-4D97-AF65-F5344CB8AC3E}">
        <p14:creationId xmlns:p14="http://schemas.microsoft.com/office/powerpoint/2010/main" val="1301578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 is where this story really begins.</a:t>
            </a:r>
          </a:p>
        </p:txBody>
      </p:sp>
      <p:sp>
        <p:nvSpPr>
          <p:cNvPr id="4" name="Slide Number Placeholder 3"/>
          <p:cNvSpPr>
            <a:spLocks noGrp="1"/>
          </p:cNvSpPr>
          <p:nvPr>
            <p:ph type="sldNum" sz="quarter" idx="10"/>
          </p:nvPr>
        </p:nvSpPr>
        <p:spPr/>
        <p:txBody>
          <a:bodyPr/>
          <a:lstStyle/>
          <a:p>
            <a:pPr>
              <a:defRPr/>
            </a:pPr>
            <a:fld id="{7C108C6E-589C-C64F-82B0-43A1EDE684D1}" type="slidenum">
              <a:rPr lang="en-US" smtClean="0"/>
              <a:pPr>
                <a:defRPr/>
              </a:pPr>
              <a:t>7</a:t>
            </a:fld>
            <a:endParaRPr lang="en-US"/>
          </a:p>
        </p:txBody>
      </p:sp>
    </p:spTree>
    <p:extLst>
      <p:ext uri="{BB962C8B-B14F-4D97-AF65-F5344CB8AC3E}">
        <p14:creationId xmlns:p14="http://schemas.microsoft.com/office/powerpoint/2010/main" val="1371356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took the liberty of snooping around online and found this presentation from CCLT just 10 short years ago and it covered some really important topics such as audience mapping, message development and how to build a communications plan.</a:t>
            </a:r>
          </a:p>
          <a:p>
            <a:r>
              <a:rPr lang="en-US" baseline="0" dirty="0"/>
              <a:t>Am I safe in assuming that we are all well past that now?</a:t>
            </a:r>
          </a:p>
          <a:p>
            <a:r>
              <a:rPr lang="en-US" baseline="0" dirty="0"/>
              <a:t>It almost seems quaint now looking back at how simplistic it all sounds especially given the realities of today.</a:t>
            </a:r>
            <a:endParaRPr lang="en-US" dirty="0"/>
          </a:p>
        </p:txBody>
      </p:sp>
      <p:sp>
        <p:nvSpPr>
          <p:cNvPr id="4" name="Slide Number Placeholder 3"/>
          <p:cNvSpPr>
            <a:spLocks noGrp="1"/>
          </p:cNvSpPr>
          <p:nvPr>
            <p:ph type="sldNum" sz="quarter" idx="10"/>
          </p:nvPr>
        </p:nvSpPr>
        <p:spPr/>
        <p:txBody>
          <a:bodyPr/>
          <a:lstStyle/>
          <a:p>
            <a:pPr>
              <a:defRPr/>
            </a:pPr>
            <a:fld id="{7C108C6E-589C-C64F-82B0-43A1EDE684D1}" type="slidenum">
              <a:rPr lang="en-US" smtClean="0"/>
              <a:pPr>
                <a:defRPr/>
              </a:pPr>
              <a:t>8</a:t>
            </a:fld>
            <a:endParaRPr lang="en-US"/>
          </a:p>
        </p:txBody>
      </p:sp>
    </p:spTree>
    <p:extLst>
      <p:ext uri="{BB962C8B-B14F-4D97-AF65-F5344CB8AC3E}">
        <p14:creationId xmlns:p14="http://schemas.microsoft.com/office/powerpoint/2010/main" val="1442697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case you were wondering how fast things have changed in the realm of marketing here are just a few highlights.</a:t>
            </a:r>
            <a:endParaRPr lang="en-US" dirty="0"/>
          </a:p>
        </p:txBody>
      </p:sp>
      <p:sp>
        <p:nvSpPr>
          <p:cNvPr id="4" name="Slide Number Placeholder 3"/>
          <p:cNvSpPr>
            <a:spLocks noGrp="1"/>
          </p:cNvSpPr>
          <p:nvPr>
            <p:ph type="sldNum" sz="quarter" idx="10"/>
          </p:nvPr>
        </p:nvSpPr>
        <p:spPr/>
        <p:txBody>
          <a:bodyPr/>
          <a:lstStyle/>
          <a:p>
            <a:pPr>
              <a:defRPr/>
            </a:pPr>
            <a:fld id="{7C108C6E-589C-C64F-82B0-43A1EDE684D1}" type="slidenum">
              <a:rPr lang="en-US" smtClean="0"/>
              <a:pPr>
                <a:defRPr/>
              </a:pPr>
              <a:t>9</a:t>
            </a:fld>
            <a:endParaRPr lang="en-US"/>
          </a:p>
        </p:txBody>
      </p:sp>
    </p:spTree>
    <p:extLst>
      <p:ext uri="{BB962C8B-B14F-4D97-AF65-F5344CB8AC3E}">
        <p14:creationId xmlns:p14="http://schemas.microsoft.com/office/powerpoint/2010/main" val="432334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to make matters worse,</a:t>
            </a:r>
            <a:r>
              <a:rPr lang="en-US" baseline="0" dirty="0"/>
              <a:t> some would agree with a 2015 study by Microsoft that when it comes to getting your brand in front of people, we all now have an attention span that is a maximum of 8 seconds </a:t>
            </a:r>
            <a:r>
              <a:rPr lang="mr-IN" baseline="0" dirty="0"/>
              <a:t>–</a:t>
            </a:r>
            <a:r>
              <a:rPr lang="en-US" baseline="0" dirty="0"/>
              <a:t> or roughly equivalent to that of a goldfish. </a:t>
            </a:r>
          </a:p>
          <a:p>
            <a:endParaRPr lang="en-US" baseline="0" dirty="0"/>
          </a:p>
          <a:p>
            <a:r>
              <a:rPr lang="en-US" dirty="0"/>
              <a:t>So in 2018, the climate for</a:t>
            </a:r>
            <a:r>
              <a:rPr lang="en-US" baseline="0" dirty="0"/>
              <a:t> marketing and communications has changed, and it continues to change, rapidly. It’s a challenge, even for the most astute and well funded among us. </a:t>
            </a:r>
          </a:p>
          <a:p>
            <a:endParaRPr lang="en-US" baseline="0" dirty="0"/>
          </a:p>
          <a:p>
            <a:r>
              <a:rPr lang="en-US" baseline="0" dirty="0"/>
              <a:t>We battle daily for the mindshare of our constituents in order to establish our brand, build a sense of trust, raise money and ultimately further our goals of land conservation.</a:t>
            </a:r>
          </a:p>
          <a:p>
            <a:endParaRPr lang="en-US" baseline="0" dirty="0"/>
          </a:p>
          <a:p>
            <a:r>
              <a:rPr lang="en-US" baseline="0" dirty="0"/>
              <a:t>So the marketing challenge is this </a:t>
            </a:r>
            <a:r>
              <a:rPr lang="mr-IN" baseline="0" dirty="0"/>
              <a:t>–</a:t>
            </a:r>
            <a:r>
              <a:rPr lang="en-US" baseline="0" dirty="0"/>
              <a:t> how to get your cause in front of your supporter or donor in today’s rapid fire, noisy marketing environment, and inspire them to back your cause.</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a:defRPr/>
            </a:pPr>
            <a:fld id="{7C108C6E-589C-C64F-82B0-43A1EDE684D1}" type="slidenum">
              <a:rPr lang="en-US" smtClean="0"/>
              <a:pPr>
                <a:defRPr/>
              </a:pPr>
              <a:t>10</a:t>
            </a:fld>
            <a:endParaRPr lang="en-US"/>
          </a:p>
        </p:txBody>
      </p:sp>
    </p:spTree>
    <p:extLst>
      <p:ext uri="{BB962C8B-B14F-4D97-AF65-F5344CB8AC3E}">
        <p14:creationId xmlns:p14="http://schemas.microsoft.com/office/powerpoint/2010/main" val="64529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transition spd="slow" advClick="0" advTm="4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spd="slow" advClick="0" advTm="4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spTree>
  </p:cSld>
  <p:clrMapOvr>
    <a:masterClrMapping/>
  </p:clrMapOvr>
  <p:transition spd="slow" advClick="0" advTm="4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spd="slow" advClick="0" advTm="4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43000" y="457200"/>
            <a:ext cx="76962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xfrm>
            <a:off x="1143000" y="6248400"/>
            <a:ext cx="1905000" cy="45720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ftr" sz="quarter" idx="11"/>
          </p:nvPr>
        </p:nvSpPr>
        <p:spPr>
          <a:xfrm>
            <a:off x="3505200" y="6248400"/>
            <a:ext cx="2895600" cy="457200"/>
          </a:xfrm>
          <a:prstGeom prst="rect">
            <a:avLst/>
          </a:prstGeom>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xfrm>
            <a:off x="6934200" y="6248400"/>
            <a:ext cx="1905000" cy="457200"/>
          </a:xfrm>
          <a:prstGeom prst="rect">
            <a:avLst/>
          </a:prstGeom>
          <a:ln/>
        </p:spPr>
        <p:txBody>
          <a:bodyPr/>
          <a:lstStyle>
            <a:lvl1pPr>
              <a:defRPr/>
            </a:lvl1pPr>
          </a:lstStyle>
          <a:p>
            <a:pPr>
              <a:defRPr/>
            </a:pPr>
            <a:fld id="{9B62841D-3EBC-A64D-95F6-BE6D768627CE}" type="slidenum">
              <a:rPr lang="en-US"/>
              <a:pPr>
                <a:defRPr/>
              </a:pPr>
              <a:t>‹#›</a:t>
            </a:fld>
            <a:endParaRPr lang="en-US"/>
          </a:p>
        </p:txBody>
      </p:sp>
    </p:spTree>
  </p:cSld>
  <p:clrMapOvr>
    <a:masterClrMapping/>
  </p:clrMapOvr>
  <p:transition spd="slow" advClick="0" advTm="4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143000" y="457200"/>
            <a:ext cx="7696200" cy="1143000"/>
          </a:xfrm>
        </p:spPr>
        <p:txBody>
          <a:bodyPr/>
          <a:lstStyle/>
          <a:p>
            <a:r>
              <a:rPr lang="en-US"/>
              <a:t>Click to edit Master title style</a:t>
            </a:r>
          </a:p>
        </p:txBody>
      </p:sp>
      <p:sp>
        <p:nvSpPr>
          <p:cNvPr id="3" name="Content Placeholder 2"/>
          <p:cNvSpPr>
            <a:spLocks noGrp="1"/>
          </p:cNvSpPr>
          <p:nvPr>
            <p:ph sz="quarter" idx="1"/>
          </p:nvPr>
        </p:nvSpPr>
        <p:spPr>
          <a:xfrm>
            <a:off x="1143000" y="1752600"/>
            <a:ext cx="37719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67300" y="1752600"/>
            <a:ext cx="37719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143000" y="4000500"/>
            <a:ext cx="37719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5067300" y="4000500"/>
            <a:ext cx="37719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xfrm>
            <a:off x="1143000" y="6248400"/>
            <a:ext cx="1905000" cy="457200"/>
          </a:xfrm>
          <a:prstGeom prst="rect">
            <a:avLst/>
          </a:prstGeom>
          <a:ln/>
        </p:spPr>
        <p:txBody>
          <a:bodyPr/>
          <a:lstStyle>
            <a:lvl1pPr>
              <a:defRPr/>
            </a:lvl1pPr>
          </a:lstStyle>
          <a:p>
            <a:pPr>
              <a:defRPr/>
            </a:pPr>
            <a:endParaRPr lang="en-US"/>
          </a:p>
        </p:txBody>
      </p:sp>
      <p:sp>
        <p:nvSpPr>
          <p:cNvPr id="8" name="Rectangle 6"/>
          <p:cNvSpPr>
            <a:spLocks noGrp="1" noChangeArrowheads="1"/>
          </p:cNvSpPr>
          <p:nvPr>
            <p:ph type="ftr" sz="quarter" idx="11"/>
          </p:nvPr>
        </p:nvSpPr>
        <p:spPr>
          <a:xfrm>
            <a:off x="3505200" y="6248400"/>
            <a:ext cx="2895600" cy="457200"/>
          </a:xfrm>
          <a:prstGeom prst="rect">
            <a:avLst/>
          </a:prstGeom>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xfrm>
            <a:off x="6934200" y="6248400"/>
            <a:ext cx="1905000" cy="457200"/>
          </a:xfrm>
          <a:prstGeom prst="rect">
            <a:avLst/>
          </a:prstGeom>
          <a:ln/>
        </p:spPr>
        <p:txBody>
          <a:bodyPr/>
          <a:lstStyle>
            <a:lvl1pPr>
              <a:defRPr/>
            </a:lvl1pPr>
          </a:lstStyle>
          <a:p>
            <a:pPr>
              <a:defRPr/>
            </a:pPr>
            <a:fld id="{931AE749-B916-2647-B469-B2858EBA5163}" type="slidenum">
              <a:rPr lang="en-US"/>
              <a:pPr>
                <a:defRPr/>
              </a:pPr>
              <a:t>‹#›</a:t>
            </a:fld>
            <a:endParaRPr lang="en-US"/>
          </a:p>
        </p:txBody>
      </p:sp>
    </p:spTree>
  </p:cSld>
  <p:clrMapOvr>
    <a:masterClrMapping/>
  </p:clrMapOvr>
  <p:transition spd="slow" advClick="0" advTm="4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spd="slow" advClick="0" advTm="4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spd="slow" advClick="0" advTm="4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spd="slow" advClick="0" advTm="4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spd="slow" advClick="0" advTm="4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spd="slow" advClick="0" advTm="4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spd="slow" advClick="0" advTm="4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spd="slow" advClick="0" advTm="4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WALKIN - Prints in GRAYSCALE">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247595" y="242887"/>
            <a:ext cx="721676" cy="6453187"/>
          </a:xfrm>
          <a:prstGeom prst="rect">
            <a:avLst/>
          </a:prstGeom>
          <a:solidFill>
            <a:srgbClr val="012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3" name="Picture 2" descr="POST_Logo_CMYK.eps"/>
          <p:cNvPicPr>
            <a:picLocks noChangeAspect="1"/>
          </p:cNvPicPr>
          <p:nvPr userDrawn="1"/>
        </p:nvPicPr>
        <p:blipFill>
          <a:blip r:embed="rId2"/>
          <a:srcRect t="2024"/>
          <a:stretch>
            <a:fillRect/>
          </a:stretch>
        </p:blipFill>
        <p:spPr>
          <a:xfrm>
            <a:off x="571244" y="487275"/>
            <a:ext cx="781204" cy="1385975"/>
          </a:xfrm>
          <a:prstGeom prst="rect">
            <a:avLst/>
          </a:prstGeom>
          <a:ln w="1905" cap="flat" cmpd="sng" algn="ctr">
            <a:noFill/>
            <a:prstDash val="solid"/>
            <a:round/>
            <a:headEnd type="none" w="med" len="med"/>
            <a:tailEnd type="none" w="med" len="med"/>
          </a:ln>
        </p:spPr>
      </p:pic>
    </p:spTree>
  </p:cSld>
  <p:clrMapOvr>
    <a:masterClrMapping/>
  </p:clrMapOvr>
  <p:transition spd="slow" advClick="0" advTm="4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dk1" tx1="lt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Lst>
  <p:transition spd="slow" advClick="0" advTm="4000">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6"/>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7"/>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hyperlink" Target="https://openspacetrust.org/minute-with-matt/"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3.emf"/></Relationships>
</file>

<file path=ppt/slides/_rels/slide22.xml.rels><?xml version="1.0" encoding="UTF-8" standalone="yes"?>
<Relationships xmlns="http://schemas.openxmlformats.org/package/2006/relationships"><Relationship Id="rId2" Type="http://schemas.openxmlformats.org/officeDocument/2006/relationships/hyperlink" Target="http://quicksprout.uberflip.com/i/221478-the-beginners-guide-to-online-marketing/0?m4" TargetMode="Externa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48580" y="1951601"/>
            <a:ext cx="7772400" cy="3139321"/>
          </a:xfrm>
          <a:prstGeom prst="rect">
            <a:avLst/>
          </a:prstGeom>
        </p:spPr>
        <p:txBody>
          <a:bodyPr>
            <a:spAutoFit/>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pPr algn="ctr"/>
            <a:r>
              <a:rPr lang="en-US" sz="3600" dirty="0">
                <a:solidFill>
                  <a:srgbClr val="013151"/>
                </a:solidFill>
                <a:effectLst/>
                <a:latin typeface="Frutiger LT Std 45 Light"/>
                <a:cs typeface="Frutiger LT Std 45 Light"/>
              </a:rPr>
              <a:t>The Communications Climate is Changing. </a:t>
            </a:r>
          </a:p>
          <a:p>
            <a:pPr algn="ctr"/>
            <a:r>
              <a:rPr lang="en-US" sz="3600" dirty="0">
                <a:solidFill>
                  <a:srgbClr val="013151"/>
                </a:solidFill>
                <a:effectLst/>
                <a:latin typeface="Frutiger LT Std 45 Light"/>
                <a:cs typeface="Frutiger LT Std 45 Light"/>
              </a:rPr>
              <a:t>Are you Ready? </a:t>
            </a:r>
          </a:p>
          <a:p>
            <a:pPr algn="ctr"/>
            <a:endParaRPr lang="en-US" sz="3200" b="1" dirty="0">
              <a:solidFill>
                <a:srgbClr val="013151"/>
              </a:solidFill>
              <a:effectLst/>
              <a:latin typeface="Frutiger LT Std 45 Light"/>
              <a:cs typeface="Frutiger LT Std 45 Light"/>
            </a:endParaRPr>
          </a:p>
          <a:p>
            <a:pPr algn="ctr"/>
            <a:r>
              <a:rPr lang="en-US" sz="2800" dirty="0">
                <a:solidFill>
                  <a:srgbClr val="013151"/>
                </a:solidFill>
                <a:effectLst/>
                <a:latin typeface="Frutiger LT Std 45 Light"/>
                <a:cs typeface="Frutiger LT Std 45 Light"/>
              </a:rPr>
              <a:t>Marti Tedesco</a:t>
            </a:r>
          </a:p>
          <a:p>
            <a:pPr algn="ctr"/>
            <a:r>
              <a:rPr lang="en-US" sz="2400" dirty="0">
                <a:solidFill>
                  <a:srgbClr val="013151"/>
                </a:solidFill>
                <a:effectLst/>
                <a:latin typeface="Frutiger LT Std 45 Light"/>
                <a:cs typeface="Frutiger LT Std 45 Light"/>
              </a:rPr>
              <a:t>Vice President of Marketing</a:t>
            </a:r>
          </a:p>
          <a:p>
            <a:pPr algn="ctr"/>
            <a:r>
              <a:rPr lang="en-US" sz="2400" dirty="0">
                <a:solidFill>
                  <a:srgbClr val="013151"/>
                </a:solidFill>
                <a:effectLst/>
                <a:latin typeface="Frutiger LT Std 45 Light"/>
                <a:cs typeface="Frutiger LT Std 45 Light"/>
              </a:rPr>
              <a:t>Peninsula Open Space Trust</a:t>
            </a:r>
          </a:p>
          <a:p>
            <a:pPr algn="ctr"/>
            <a:endParaRPr lang="en-US" sz="3200" dirty="0">
              <a:solidFill>
                <a:srgbClr val="013151"/>
              </a:solidFill>
              <a:effectLst/>
              <a:latin typeface="Frutiger LT Std 45 Light"/>
              <a:cs typeface="Frutiger LT Std 45 Ligh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1466" y="5090044"/>
            <a:ext cx="5838199" cy="1444571"/>
          </a:xfrm>
          <a:prstGeom prst="rect">
            <a:avLst/>
          </a:prstGeom>
        </p:spPr>
      </p:pic>
    </p:spTree>
    <p:extLst>
      <p:ext uri="{BB962C8B-B14F-4D97-AF65-F5344CB8AC3E}">
        <p14:creationId xmlns:p14="http://schemas.microsoft.com/office/powerpoint/2010/main" val="2243245939"/>
      </p:ext>
    </p:extLst>
  </p:cSld>
  <p:clrMapOvr>
    <a:masterClrMapping/>
  </p:clrMapOvr>
  <p:transition spd="slow" advClick="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824"/>
          <a:stretch/>
        </p:blipFill>
        <p:spPr>
          <a:xfrm>
            <a:off x="2788734" y="1583472"/>
            <a:ext cx="3999092" cy="3189249"/>
          </a:xfrm>
          <a:prstGeom prst="rect">
            <a:avLst/>
          </a:prstGeom>
        </p:spPr>
      </p:pic>
    </p:spTree>
    <p:extLst>
      <p:ext uri="{BB962C8B-B14F-4D97-AF65-F5344CB8AC3E}">
        <p14:creationId xmlns:p14="http://schemas.microsoft.com/office/powerpoint/2010/main" val="1430807783"/>
      </p:ext>
    </p:extLst>
  </p:cSld>
  <p:clrMapOvr>
    <a:masterClrMapping/>
  </p:clrMapOvr>
  <p:transition spd="slow" advClick="0" advTm="400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24359" y="1048212"/>
            <a:ext cx="7270595" cy="830997"/>
          </a:xfrm>
          <a:prstGeom prst="rect">
            <a:avLst/>
          </a:prstGeom>
          <a:noFill/>
        </p:spPr>
        <p:txBody>
          <a:bodyPr wrap="square" rtlCol="0">
            <a:spAutoFit/>
          </a:bodyPr>
          <a:lstStyle/>
          <a:p>
            <a:r>
              <a:rPr lang="en-US" dirty="0">
                <a:solidFill>
                  <a:srgbClr val="0070C0"/>
                </a:solidFill>
              </a:rPr>
              <a:t>1. To further your mission, you must market on some level </a:t>
            </a:r>
            <a:r>
              <a:rPr lang="mr-IN" dirty="0">
                <a:solidFill>
                  <a:srgbClr val="0070C0"/>
                </a:solidFill>
              </a:rPr>
              <a:t>–</a:t>
            </a:r>
            <a:r>
              <a:rPr lang="en-US" dirty="0">
                <a:solidFill>
                  <a:srgbClr val="0070C0"/>
                </a:solidFill>
              </a:rPr>
              <a:t> either to gain support or raise money. </a:t>
            </a:r>
          </a:p>
        </p:txBody>
      </p:sp>
      <p:sp>
        <p:nvSpPr>
          <p:cNvPr id="3" name="TextBox 2"/>
          <p:cNvSpPr txBox="1"/>
          <p:nvPr/>
        </p:nvSpPr>
        <p:spPr>
          <a:xfrm>
            <a:off x="1624359" y="2445830"/>
            <a:ext cx="7270595" cy="830997"/>
          </a:xfrm>
          <a:prstGeom prst="rect">
            <a:avLst/>
          </a:prstGeom>
          <a:noFill/>
        </p:spPr>
        <p:txBody>
          <a:bodyPr wrap="square" rtlCol="0">
            <a:spAutoFit/>
          </a:bodyPr>
          <a:lstStyle/>
          <a:p>
            <a:r>
              <a:rPr lang="en-US" dirty="0">
                <a:solidFill>
                  <a:srgbClr val="00B050"/>
                </a:solidFill>
              </a:rPr>
              <a:t>2. You know a lot about land conservation or fundraising, but maybe less about marketing. </a:t>
            </a:r>
          </a:p>
        </p:txBody>
      </p:sp>
      <p:sp>
        <p:nvSpPr>
          <p:cNvPr id="4" name="TextBox 3"/>
          <p:cNvSpPr txBox="1"/>
          <p:nvPr/>
        </p:nvSpPr>
        <p:spPr>
          <a:xfrm>
            <a:off x="1624359" y="3843448"/>
            <a:ext cx="7270595" cy="830997"/>
          </a:xfrm>
          <a:prstGeom prst="rect">
            <a:avLst/>
          </a:prstGeom>
          <a:noFill/>
        </p:spPr>
        <p:txBody>
          <a:bodyPr wrap="square" rtlCol="0">
            <a:spAutoFit/>
          </a:bodyPr>
          <a:lstStyle/>
          <a:p>
            <a:r>
              <a:rPr lang="en-US" dirty="0">
                <a:solidFill>
                  <a:schemeClr val="accent5">
                    <a:lumMod val="75000"/>
                  </a:schemeClr>
                </a:solidFill>
              </a:rPr>
              <a:t>3. If the above is true, on some level, you think that marketing just kind of happens. </a:t>
            </a:r>
          </a:p>
        </p:txBody>
      </p:sp>
      <p:sp>
        <p:nvSpPr>
          <p:cNvPr id="5" name="TextBox 4"/>
          <p:cNvSpPr txBox="1"/>
          <p:nvPr/>
        </p:nvSpPr>
        <p:spPr>
          <a:xfrm>
            <a:off x="1624359" y="5241067"/>
            <a:ext cx="7270595" cy="461665"/>
          </a:xfrm>
          <a:prstGeom prst="rect">
            <a:avLst/>
          </a:prstGeom>
          <a:noFill/>
        </p:spPr>
        <p:txBody>
          <a:bodyPr wrap="square" rtlCol="0">
            <a:spAutoFit/>
          </a:bodyPr>
          <a:lstStyle/>
          <a:p>
            <a:r>
              <a:rPr lang="en-US" dirty="0">
                <a:solidFill>
                  <a:srgbClr val="C00000"/>
                </a:solidFill>
              </a:rPr>
              <a:t>4. You have limited time, staff and budget. </a:t>
            </a:r>
          </a:p>
        </p:txBody>
      </p:sp>
    </p:spTree>
    <p:extLst>
      <p:ext uri="{BB962C8B-B14F-4D97-AF65-F5344CB8AC3E}">
        <p14:creationId xmlns:p14="http://schemas.microsoft.com/office/powerpoint/2010/main" val="1495309175"/>
      </p:ext>
    </p:extLst>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pezoid 1"/>
          <p:cNvSpPr/>
          <p:nvPr/>
        </p:nvSpPr>
        <p:spPr bwMode="auto">
          <a:xfrm rot="10800000">
            <a:off x="2642776" y="1630520"/>
            <a:ext cx="4432300" cy="4432300"/>
          </a:xfrm>
          <a:prstGeom prst="trapezoid">
            <a:avLst/>
          </a:prstGeom>
          <a:solidFill>
            <a:srgbClr val="355980"/>
          </a:solidFill>
          <a:ln>
            <a:no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dirty="0">
              <a:solidFill>
                <a:srgbClr val="FFFFFF"/>
              </a:solidFill>
              <a:effectLst>
                <a:outerShdw blurRad="38100" dist="38100" dir="2700000" algn="tl">
                  <a:srgbClr val="000000">
                    <a:alpha val="43137"/>
                  </a:srgbClr>
                </a:outerShdw>
              </a:effectLst>
              <a:latin typeface="Segoe" pitchFamily="34" charset="0"/>
            </a:endParaRPr>
          </a:p>
        </p:txBody>
      </p:sp>
      <p:sp>
        <p:nvSpPr>
          <p:cNvPr id="11" name="TextBox 10"/>
          <p:cNvSpPr txBox="1"/>
          <p:nvPr/>
        </p:nvSpPr>
        <p:spPr>
          <a:xfrm>
            <a:off x="2984513" y="1771155"/>
            <a:ext cx="3873500" cy="461665"/>
          </a:xfrm>
          <a:prstGeom prst="rect">
            <a:avLst/>
          </a:prstGeom>
          <a:noFill/>
          <a:ln>
            <a:noFill/>
          </a:ln>
        </p:spPr>
        <p:txBody>
          <a:bodyPr wrap="square" rtlCol="0">
            <a:spAutoFit/>
          </a:bodyPr>
          <a:lstStyle/>
          <a:p>
            <a:pPr algn="ctr"/>
            <a:r>
              <a:rPr lang="en-US" dirty="0">
                <a:solidFill>
                  <a:schemeClr val="tx1"/>
                </a:solidFill>
                <a:latin typeface="Arial" charset="0"/>
                <a:ea typeface="Arial" charset="0"/>
                <a:cs typeface="Arial" charset="0"/>
              </a:rPr>
              <a:t>Build Awareness</a:t>
            </a:r>
          </a:p>
        </p:txBody>
      </p:sp>
      <p:sp>
        <p:nvSpPr>
          <p:cNvPr id="6" name="TextBox 5"/>
          <p:cNvSpPr txBox="1"/>
          <p:nvPr/>
        </p:nvSpPr>
        <p:spPr>
          <a:xfrm>
            <a:off x="2984513" y="2961325"/>
            <a:ext cx="3873500" cy="461665"/>
          </a:xfrm>
          <a:prstGeom prst="rect">
            <a:avLst/>
          </a:prstGeom>
          <a:noFill/>
          <a:ln>
            <a:noFill/>
          </a:ln>
        </p:spPr>
        <p:txBody>
          <a:bodyPr wrap="square" rtlCol="0">
            <a:spAutoFit/>
          </a:bodyPr>
          <a:lstStyle/>
          <a:p>
            <a:pPr algn="ctr"/>
            <a:r>
              <a:rPr lang="en-US" dirty="0">
                <a:solidFill>
                  <a:schemeClr val="tx1"/>
                </a:solidFill>
                <a:latin typeface="Arial" charset="0"/>
                <a:ea typeface="Arial" charset="0"/>
                <a:cs typeface="Arial" charset="0"/>
              </a:rPr>
              <a:t>Grow Community</a:t>
            </a:r>
          </a:p>
        </p:txBody>
      </p:sp>
      <p:sp>
        <p:nvSpPr>
          <p:cNvPr id="7" name="TextBox 6"/>
          <p:cNvSpPr txBox="1"/>
          <p:nvPr/>
        </p:nvSpPr>
        <p:spPr>
          <a:xfrm>
            <a:off x="2984513" y="4083997"/>
            <a:ext cx="3873500" cy="461665"/>
          </a:xfrm>
          <a:prstGeom prst="rect">
            <a:avLst/>
          </a:prstGeom>
          <a:noFill/>
          <a:ln>
            <a:noFill/>
          </a:ln>
        </p:spPr>
        <p:txBody>
          <a:bodyPr wrap="square" rtlCol="0">
            <a:spAutoFit/>
          </a:bodyPr>
          <a:lstStyle/>
          <a:p>
            <a:pPr algn="ctr"/>
            <a:r>
              <a:rPr lang="en-US" dirty="0">
                <a:solidFill>
                  <a:schemeClr val="tx1"/>
                </a:solidFill>
                <a:latin typeface="Arial" charset="0"/>
                <a:ea typeface="Arial" charset="0"/>
                <a:cs typeface="Arial" charset="0"/>
              </a:rPr>
              <a:t>Engage</a:t>
            </a:r>
          </a:p>
        </p:txBody>
      </p:sp>
      <p:sp>
        <p:nvSpPr>
          <p:cNvPr id="8" name="TextBox 7"/>
          <p:cNvSpPr txBox="1"/>
          <p:nvPr/>
        </p:nvSpPr>
        <p:spPr>
          <a:xfrm>
            <a:off x="2984513" y="5143346"/>
            <a:ext cx="3873500" cy="461665"/>
          </a:xfrm>
          <a:prstGeom prst="rect">
            <a:avLst/>
          </a:prstGeom>
          <a:noFill/>
          <a:ln>
            <a:noFill/>
          </a:ln>
        </p:spPr>
        <p:txBody>
          <a:bodyPr wrap="square" rtlCol="0">
            <a:spAutoFit/>
          </a:bodyPr>
          <a:lstStyle/>
          <a:p>
            <a:pPr algn="ctr"/>
            <a:r>
              <a:rPr lang="en-US" dirty="0">
                <a:solidFill>
                  <a:schemeClr val="tx1"/>
                </a:solidFill>
                <a:latin typeface="Arial" charset="0"/>
                <a:ea typeface="Arial" charset="0"/>
                <a:cs typeface="Arial" charset="0"/>
              </a:rPr>
              <a:t>Convert</a:t>
            </a:r>
            <a:endParaRPr lang="en-US" sz="1600" dirty="0">
              <a:solidFill>
                <a:schemeClr val="tx1"/>
              </a:solidFill>
              <a:latin typeface="Arial" charset="0"/>
              <a:ea typeface="Arial" charset="0"/>
              <a:cs typeface="Arial" charset="0"/>
            </a:endParaRPr>
          </a:p>
        </p:txBody>
      </p:sp>
      <p:sp>
        <p:nvSpPr>
          <p:cNvPr id="10" name="TextBox 9"/>
          <p:cNvSpPr txBox="1"/>
          <p:nvPr/>
        </p:nvSpPr>
        <p:spPr>
          <a:xfrm>
            <a:off x="1447800" y="431800"/>
            <a:ext cx="7175500" cy="523220"/>
          </a:xfrm>
          <a:prstGeom prst="rect">
            <a:avLst/>
          </a:prstGeom>
          <a:noFill/>
        </p:spPr>
        <p:txBody>
          <a:bodyPr wrap="square" rtlCol="0">
            <a:spAutoFit/>
          </a:bodyPr>
          <a:lstStyle/>
          <a:p>
            <a:r>
              <a:rPr lang="en-US" sz="2800" dirty="0">
                <a:solidFill>
                  <a:srgbClr val="013151"/>
                </a:solidFill>
                <a:latin typeface="Frutiger LT Std 45 Light"/>
                <a:cs typeface="Frutiger LT Std 45 Light"/>
              </a:rPr>
              <a:t>1. Understand the Journey </a:t>
            </a:r>
          </a:p>
        </p:txBody>
      </p:sp>
    </p:spTree>
    <p:extLst>
      <p:ext uri="{BB962C8B-B14F-4D97-AF65-F5344CB8AC3E}">
        <p14:creationId xmlns:p14="http://schemas.microsoft.com/office/powerpoint/2010/main" val="642146396"/>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286585" y="1584932"/>
            <a:ext cx="6197600" cy="3489891"/>
          </a:xfrm>
          <a:prstGeom prst="rect">
            <a:avLst/>
          </a:prstGeom>
        </p:spPr>
      </p:pic>
      <p:grpSp>
        <p:nvGrpSpPr>
          <p:cNvPr id="3" name="Group 2"/>
          <p:cNvGrpSpPr/>
          <p:nvPr/>
        </p:nvGrpSpPr>
        <p:grpSpPr>
          <a:xfrm>
            <a:off x="1414190" y="1382752"/>
            <a:ext cx="5185374" cy="4657766"/>
            <a:chOff x="1324974" y="1538869"/>
            <a:chExt cx="5185374" cy="4657766"/>
          </a:xfrm>
        </p:grpSpPr>
        <p:sp>
          <p:nvSpPr>
            <p:cNvPr id="2" name="Trapezoid 1"/>
            <p:cNvSpPr/>
            <p:nvPr/>
          </p:nvSpPr>
          <p:spPr bwMode="auto">
            <a:xfrm rot="10800000">
              <a:off x="1324974" y="1538869"/>
              <a:ext cx="5185374" cy="4657766"/>
            </a:xfrm>
            <a:prstGeom prst="trapezoid">
              <a:avLst/>
            </a:prstGeom>
            <a:solidFill>
              <a:srgbClr val="355980"/>
            </a:solidFill>
            <a:ln>
              <a:no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1" name="TextBox 10"/>
            <p:cNvSpPr txBox="1"/>
            <p:nvPr/>
          </p:nvSpPr>
          <p:spPr>
            <a:xfrm>
              <a:off x="1980911" y="1771155"/>
              <a:ext cx="3873500" cy="1015663"/>
            </a:xfrm>
            <a:prstGeom prst="rect">
              <a:avLst/>
            </a:prstGeom>
            <a:noFill/>
            <a:ln>
              <a:noFill/>
            </a:ln>
          </p:spPr>
          <p:txBody>
            <a:bodyPr wrap="square" rtlCol="0">
              <a:spAutoFit/>
            </a:bodyPr>
            <a:lstStyle/>
            <a:p>
              <a:pPr algn="ctr"/>
              <a:r>
                <a:rPr lang="en-US" sz="2000" b="1" dirty="0">
                  <a:solidFill>
                    <a:schemeClr val="tx1"/>
                  </a:solidFill>
                  <a:latin typeface="Arial" charset="0"/>
                  <a:ea typeface="Arial" charset="0"/>
                  <a:cs typeface="Arial" charset="0"/>
                </a:rPr>
                <a:t>Build Awareness</a:t>
              </a:r>
            </a:p>
            <a:p>
              <a:pPr algn="ctr"/>
              <a:r>
                <a:rPr lang="en-US" sz="2000" dirty="0">
                  <a:solidFill>
                    <a:schemeClr val="tx1"/>
                  </a:solidFill>
                  <a:latin typeface="Arial" charset="0"/>
                  <a:ea typeface="Arial" charset="0"/>
                  <a:cs typeface="Arial" charset="0"/>
                </a:rPr>
                <a:t>Paid ads digital and print, email, events, news</a:t>
              </a:r>
            </a:p>
          </p:txBody>
        </p:sp>
        <p:sp>
          <p:nvSpPr>
            <p:cNvPr id="6" name="TextBox 5"/>
            <p:cNvSpPr txBox="1"/>
            <p:nvPr/>
          </p:nvSpPr>
          <p:spPr>
            <a:xfrm>
              <a:off x="1980911" y="2961325"/>
              <a:ext cx="3873500" cy="707886"/>
            </a:xfrm>
            <a:prstGeom prst="rect">
              <a:avLst/>
            </a:prstGeom>
            <a:noFill/>
            <a:ln>
              <a:noFill/>
            </a:ln>
          </p:spPr>
          <p:txBody>
            <a:bodyPr wrap="square" rtlCol="0">
              <a:spAutoFit/>
            </a:bodyPr>
            <a:lstStyle/>
            <a:p>
              <a:pPr algn="ctr"/>
              <a:r>
                <a:rPr lang="en-US" sz="2000" b="1" dirty="0">
                  <a:solidFill>
                    <a:schemeClr val="tx1"/>
                  </a:solidFill>
                  <a:latin typeface="Arial" charset="0"/>
                  <a:ea typeface="Arial" charset="0"/>
                  <a:cs typeface="Arial" charset="0"/>
                </a:rPr>
                <a:t>Grow Community</a:t>
              </a:r>
            </a:p>
            <a:p>
              <a:pPr algn="ctr"/>
              <a:r>
                <a:rPr lang="en-US" sz="2000" dirty="0">
                  <a:solidFill>
                    <a:schemeClr val="tx1"/>
                  </a:solidFill>
                  <a:latin typeface="Arial" charset="0"/>
                  <a:ea typeface="Arial" charset="0"/>
                  <a:cs typeface="Arial" charset="0"/>
                </a:rPr>
                <a:t>Sign up, download, like, share,</a:t>
              </a:r>
            </a:p>
          </p:txBody>
        </p:sp>
        <p:sp>
          <p:nvSpPr>
            <p:cNvPr id="7" name="TextBox 6"/>
            <p:cNvSpPr txBox="1"/>
            <p:nvPr/>
          </p:nvSpPr>
          <p:spPr>
            <a:xfrm>
              <a:off x="1980911" y="3860977"/>
              <a:ext cx="3873500" cy="1015663"/>
            </a:xfrm>
            <a:prstGeom prst="rect">
              <a:avLst/>
            </a:prstGeom>
            <a:noFill/>
            <a:ln>
              <a:noFill/>
            </a:ln>
          </p:spPr>
          <p:txBody>
            <a:bodyPr wrap="square" rtlCol="0">
              <a:spAutoFit/>
            </a:bodyPr>
            <a:lstStyle/>
            <a:p>
              <a:pPr algn="ctr"/>
              <a:r>
                <a:rPr lang="en-US" sz="2000" b="1" dirty="0">
                  <a:solidFill>
                    <a:schemeClr val="tx1"/>
                  </a:solidFill>
                  <a:latin typeface="Arial" charset="0"/>
                  <a:ea typeface="Arial" charset="0"/>
                  <a:cs typeface="Arial" charset="0"/>
                </a:rPr>
                <a:t>Engage</a:t>
              </a:r>
            </a:p>
            <a:p>
              <a:pPr algn="ctr"/>
              <a:r>
                <a:rPr lang="en-US" sz="2000" dirty="0">
                  <a:solidFill>
                    <a:schemeClr val="tx1"/>
                  </a:solidFill>
                  <a:latin typeface="Arial" charset="0"/>
                  <a:ea typeface="Arial" charset="0"/>
                  <a:cs typeface="Arial" charset="0"/>
                </a:rPr>
                <a:t>Opens, clicks, visit, attend, comment, share, invite</a:t>
              </a:r>
            </a:p>
          </p:txBody>
        </p:sp>
        <p:sp>
          <p:nvSpPr>
            <p:cNvPr id="8" name="TextBox 7"/>
            <p:cNvSpPr txBox="1"/>
            <p:nvPr/>
          </p:nvSpPr>
          <p:spPr>
            <a:xfrm>
              <a:off x="1980911" y="5143346"/>
              <a:ext cx="3873500" cy="707886"/>
            </a:xfrm>
            <a:prstGeom prst="rect">
              <a:avLst/>
            </a:prstGeom>
            <a:noFill/>
            <a:ln>
              <a:noFill/>
            </a:ln>
          </p:spPr>
          <p:txBody>
            <a:bodyPr wrap="square" rtlCol="0">
              <a:spAutoFit/>
            </a:bodyPr>
            <a:lstStyle/>
            <a:p>
              <a:pPr algn="ctr"/>
              <a:r>
                <a:rPr lang="en-US" sz="2000" b="1" dirty="0">
                  <a:solidFill>
                    <a:schemeClr val="tx1"/>
                  </a:solidFill>
                  <a:latin typeface="Arial" charset="0"/>
                  <a:ea typeface="Arial" charset="0"/>
                  <a:cs typeface="Arial" charset="0"/>
                </a:rPr>
                <a:t>Convert</a:t>
              </a:r>
            </a:p>
            <a:p>
              <a:pPr algn="ctr"/>
              <a:r>
                <a:rPr lang="en-US" sz="2000" dirty="0">
                  <a:solidFill>
                    <a:schemeClr val="tx1"/>
                  </a:solidFill>
                  <a:latin typeface="Arial" charset="0"/>
                  <a:ea typeface="Arial" charset="0"/>
                  <a:cs typeface="Arial" charset="0"/>
                </a:rPr>
                <a:t>Donate</a:t>
              </a:r>
            </a:p>
          </p:txBody>
        </p:sp>
      </p:grpSp>
    </p:spTree>
    <p:extLst>
      <p:ext uri="{BB962C8B-B14F-4D97-AF65-F5344CB8AC3E}">
        <p14:creationId xmlns:p14="http://schemas.microsoft.com/office/powerpoint/2010/main" val="146097247"/>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47800" y="431800"/>
            <a:ext cx="7175500" cy="523220"/>
          </a:xfrm>
          <a:prstGeom prst="rect">
            <a:avLst/>
          </a:prstGeom>
          <a:noFill/>
        </p:spPr>
        <p:txBody>
          <a:bodyPr wrap="square" rtlCol="0">
            <a:spAutoFit/>
          </a:bodyPr>
          <a:lstStyle/>
          <a:p>
            <a:r>
              <a:rPr lang="en-US" sz="2800" dirty="0">
                <a:solidFill>
                  <a:srgbClr val="013151"/>
                </a:solidFill>
                <a:latin typeface="Frutiger LT Std 45 Light"/>
                <a:cs typeface="Frutiger LT Std 45 Light"/>
              </a:rPr>
              <a:t>2. Know Your Audience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1338146"/>
            <a:ext cx="4997605" cy="333616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1687" y="3006228"/>
            <a:ext cx="6244943" cy="3372269"/>
          </a:xfrm>
          <a:prstGeom prst="rect">
            <a:avLst/>
          </a:prstGeom>
        </p:spPr>
      </p:pic>
      <p:sp>
        <p:nvSpPr>
          <p:cNvPr id="4" name="Freeform 3"/>
          <p:cNvSpPr/>
          <p:nvPr/>
        </p:nvSpPr>
        <p:spPr bwMode="auto">
          <a:xfrm>
            <a:off x="6155359" y="4772722"/>
            <a:ext cx="1985031" cy="1025912"/>
          </a:xfrm>
          <a:custGeom>
            <a:avLst/>
            <a:gdLst>
              <a:gd name="connsiteX0" fmla="*/ 1583587 w 1985031"/>
              <a:gd name="connsiteY0" fmla="*/ 245327 h 1025912"/>
              <a:gd name="connsiteX1" fmla="*/ 1494378 w 1985031"/>
              <a:gd name="connsiteY1" fmla="*/ 223024 h 1025912"/>
              <a:gd name="connsiteX2" fmla="*/ 1405168 w 1985031"/>
              <a:gd name="connsiteY2" fmla="*/ 178419 h 1025912"/>
              <a:gd name="connsiteX3" fmla="*/ 1338261 w 1985031"/>
              <a:gd name="connsiteY3" fmla="*/ 156117 h 1025912"/>
              <a:gd name="connsiteX4" fmla="*/ 1204446 w 1985031"/>
              <a:gd name="connsiteY4" fmla="*/ 66907 h 1025912"/>
              <a:gd name="connsiteX5" fmla="*/ 1048329 w 1985031"/>
              <a:gd name="connsiteY5" fmla="*/ 22302 h 1025912"/>
              <a:gd name="connsiteX6" fmla="*/ 780700 w 1985031"/>
              <a:gd name="connsiteY6" fmla="*/ 0 h 1025912"/>
              <a:gd name="connsiteX7" fmla="*/ 223139 w 1985031"/>
              <a:gd name="connsiteY7" fmla="*/ 22302 h 1025912"/>
              <a:gd name="connsiteX8" fmla="*/ 89324 w 1985031"/>
              <a:gd name="connsiteY8" fmla="*/ 66907 h 1025912"/>
              <a:gd name="connsiteX9" fmla="*/ 114 w 1985031"/>
              <a:gd name="connsiteY9" fmla="*/ 200722 h 1025912"/>
              <a:gd name="connsiteX10" fmla="*/ 22417 w 1985031"/>
              <a:gd name="connsiteY10" fmla="*/ 579863 h 1025912"/>
              <a:gd name="connsiteX11" fmla="*/ 133929 w 1985031"/>
              <a:gd name="connsiteY11" fmla="*/ 713678 h 1025912"/>
              <a:gd name="connsiteX12" fmla="*/ 178534 w 1985031"/>
              <a:gd name="connsiteY12" fmla="*/ 780585 h 1025912"/>
              <a:gd name="connsiteX13" fmla="*/ 245441 w 1985031"/>
              <a:gd name="connsiteY13" fmla="*/ 825190 h 1025912"/>
              <a:gd name="connsiteX14" fmla="*/ 401558 w 1985031"/>
              <a:gd name="connsiteY14" fmla="*/ 914400 h 1025912"/>
              <a:gd name="connsiteX15" fmla="*/ 557675 w 1985031"/>
              <a:gd name="connsiteY15" fmla="*/ 1003610 h 1025912"/>
              <a:gd name="connsiteX16" fmla="*/ 624582 w 1985031"/>
              <a:gd name="connsiteY16" fmla="*/ 1025912 h 1025912"/>
              <a:gd name="connsiteX17" fmla="*/ 1204446 w 1985031"/>
              <a:gd name="connsiteY17" fmla="*/ 1003610 h 1025912"/>
              <a:gd name="connsiteX18" fmla="*/ 1382865 w 1985031"/>
              <a:gd name="connsiteY18" fmla="*/ 936702 h 1025912"/>
              <a:gd name="connsiteX19" fmla="*/ 1449773 w 1985031"/>
              <a:gd name="connsiteY19" fmla="*/ 892098 h 1025912"/>
              <a:gd name="connsiteX20" fmla="*/ 1583587 w 1985031"/>
              <a:gd name="connsiteY20" fmla="*/ 825190 h 1025912"/>
              <a:gd name="connsiteX21" fmla="*/ 1650495 w 1985031"/>
              <a:gd name="connsiteY21" fmla="*/ 758283 h 1025912"/>
              <a:gd name="connsiteX22" fmla="*/ 1784309 w 1985031"/>
              <a:gd name="connsiteY22" fmla="*/ 669073 h 1025912"/>
              <a:gd name="connsiteX23" fmla="*/ 1851217 w 1985031"/>
              <a:gd name="connsiteY23" fmla="*/ 624468 h 1025912"/>
              <a:gd name="connsiteX24" fmla="*/ 1918124 w 1985031"/>
              <a:gd name="connsiteY24" fmla="*/ 602166 h 1025912"/>
              <a:gd name="connsiteX25" fmla="*/ 1985031 w 1985031"/>
              <a:gd name="connsiteY25" fmla="*/ 468351 h 1025912"/>
              <a:gd name="connsiteX26" fmla="*/ 1962729 w 1985031"/>
              <a:gd name="connsiteY26" fmla="*/ 401444 h 1025912"/>
              <a:gd name="connsiteX27" fmla="*/ 1851217 w 1985031"/>
              <a:gd name="connsiteY27" fmla="*/ 267629 h 1025912"/>
              <a:gd name="connsiteX28" fmla="*/ 1583587 w 1985031"/>
              <a:gd name="connsiteY28" fmla="*/ 133815 h 1025912"/>
              <a:gd name="connsiteX29" fmla="*/ 1449773 w 1985031"/>
              <a:gd name="connsiteY29" fmla="*/ 89210 h 1025912"/>
              <a:gd name="connsiteX30" fmla="*/ 1315958 w 1985031"/>
              <a:gd name="connsiteY30" fmla="*/ 66907 h 1025912"/>
              <a:gd name="connsiteX31" fmla="*/ 1003724 w 1985031"/>
              <a:gd name="connsiteY31" fmla="*/ 44605 h 102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85031" h="1025912">
                <a:moveTo>
                  <a:pt x="1583587" y="245327"/>
                </a:moveTo>
                <a:cubicBezTo>
                  <a:pt x="1553851" y="237893"/>
                  <a:pt x="1523078" y="233787"/>
                  <a:pt x="1494378" y="223024"/>
                </a:cubicBezTo>
                <a:cubicBezTo>
                  <a:pt x="1463248" y="211350"/>
                  <a:pt x="1435726" y="191515"/>
                  <a:pt x="1405168" y="178419"/>
                </a:cubicBezTo>
                <a:cubicBezTo>
                  <a:pt x="1383560" y="169159"/>
                  <a:pt x="1360563" y="163551"/>
                  <a:pt x="1338261" y="156117"/>
                </a:cubicBezTo>
                <a:cubicBezTo>
                  <a:pt x="1293656" y="126380"/>
                  <a:pt x="1255304" y="83859"/>
                  <a:pt x="1204446" y="66907"/>
                </a:cubicBezTo>
                <a:cubicBezTo>
                  <a:pt x="1160011" y="52095"/>
                  <a:pt x="1093131" y="27902"/>
                  <a:pt x="1048329" y="22302"/>
                </a:cubicBezTo>
                <a:cubicBezTo>
                  <a:pt x="959501" y="11199"/>
                  <a:pt x="869910" y="7434"/>
                  <a:pt x="780700" y="0"/>
                </a:cubicBezTo>
                <a:cubicBezTo>
                  <a:pt x="594846" y="7434"/>
                  <a:pt x="408276" y="4386"/>
                  <a:pt x="223139" y="22302"/>
                </a:cubicBezTo>
                <a:cubicBezTo>
                  <a:pt x="176340" y="26831"/>
                  <a:pt x="89324" y="66907"/>
                  <a:pt x="89324" y="66907"/>
                </a:cubicBezTo>
                <a:cubicBezTo>
                  <a:pt x="59587" y="111512"/>
                  <a:pt x="-3034" y="147206"/>
                  <a:pt x="114" y="200722"/>
                </a:cubicBezTo>
                <a:cubicBezTo>
                  <a:pt x="7548" y="327102"/>
                  <a:pt x="3637" y="454665"/>
                  <a:pt x="22417" y="579863"/>
                </a:cubicBezTo>
                <a:cubicBezTo>
                  <a:pt x="28495" y="620384"/>
                  <a:pt x="113987" y="689748"/>
                  <a:pt x="133929" y="713678"/>
                </a:cubicBezTo>
                <a:cubicBezTo>
                  <a:pt x="151089" y="734269"/>
                  <a:pt x="159581" y="761632"/>
                  <a:pt x="178534" y="780585"/>
                </a:cubicBezTo>
                <a:cubicBezTo>
                  <a:pt x="197487" y="799538"/>
                  <a:pt x="223630" y="809610"/>
                  <a:pt x="245441" y="825190"/>
                </a:cubicBezTo>
                <a:cubicBezTo>
                  <a:pt x="420809" y="950454"/>
                  <a:pt x="256791" y="852357"/>
                  <a:pt x="401558" y="914400"/>
                </a:cubicBezTo>
                <a:cubicBezTo>
                  <a:pt x="675259" y="1031700"/>
                  <a:pt x="333693" y="891619"/>
                  <a:pt x="557675" y="1003610"/>
                </a:cubicBezTo>
                <a:cubicBezTo>
                  <a:pt x="578702" y="1014123"/>
                  <a:pt x="602280" y="1018478"/>
                  <a:pt x="624582" y="1025912"/>
                </a:cubicBezTo>
                <a:cubicBezTo>
                  <a:pt x="817870" y="1018478"/>
                  <a:pt x="1011444" y="1016477"/>
                  <a:pt x="1204446" y="1003610"/>
                </a:cubicBezTo>
                <a:cubicBezTo>
                  <a:pt x="1266578" y="999468"/>
                  <a:pt x="1330594" y="966571"/>
                  <a:pt x="1382865" y="936702"/>
                </a:cubicBezTo>
                <a:cubicBezTo>
                  <a:pt x="1406138" y="923403"/>
                  <a:pt x="1425799" y="904085"/>
                  <a:pt x="1449773" y="892098"/>
                </a:cubicBezTo>
                <a:cubicBezTo>
                  <a:pt x="1550356" y="841807"/>
                  <a:pt x="1487716" y="905082"/>
                  <a:pt x="1583587" y="825190"/>
                </a:cubicBezTo>
                <a:cubicBezTo>
                  <a:pt x="1607817" y="804998"/>
                  <a:pt x="1625598" y="777647"/>
                  <a:pt x="1650495" y="758283"/>
                </a:cubicBezTo>
                <a:cubicBezTo>
                  <a:pt x="1692811" y="725371"/>
                  <a:pt x="1739704" y="698810"/>
                  <a:pt x="1784309" y="669073"/>
                </a:cubicBezTo>
                <a:cubicBezTo>
                  <a:pt x="1806612" y="654205"/>
                  <a:pt x="1825788" y="632944"/>
                  <a:pt x="1851217" y="624468"/>
                </a:cubicBezTo>
                <a:lnTo>
                  <a:pt x="1918124" y="602166"/>
                </a:lnTo>
                <a:cubicBezTo>
                  <a:pt x="1940676" y="568337"/>
                  <a:pt x="1985031" y="514519"/>
                  <a:pt x="1985031" y="468351"/>
                </a:cubicBezTo>
                <a:cubicBezTo>
                  <a:pt x="1985031" y="444842"/>
                  <a:pt x="1973242" y="422471"/>
                  <a:pt x="1962729" y="401444"/>
                </a:cubicBezTo>
                <a:cubicBezTo>
                  <a:pt x="1939301" y="354588"/>
                  <a:pt x="1891571" y="299015"/>
                  <a:pt x="1851217" y="267629"/>
                </a:cubicBezTo>
                <a:cubicBezTo>
                  <a:pt x="1721513" y="166748"/>
                  <a:pt x="1730342" y="182733"/>
                  <a:pt x="1583587" y="133815"/>
                </a:cubicBezTo>
                <a:cubicBezTo>
                  <a:pt x="1583580" y="133813"/>
                  <a:pt x="1449781" y="89211"/>
                  <a:pt x="1449773" y="89210"/>
                </a:cubicBezTo>
                <a:cubicBezTo>
                  <a:pt x="1405168" y="81776"/>
                  <a:pt x="1360954" y="71407"/>
                  <a:pt x="1315958" y="66907"/>
                </a:cubicBezTo>
                <a:cubicBezTo>
                  <a:pt x="1212133" y="56524"/>
                  <a:pt x="1003724" y="44605"/>
                  <a:pt x="1003724" y="44605"/>
                </a:cubicBezTo>
              </a:path>
            </a:pathLst>
          </a:custGeom>
          <a:noFill/>
          <a:ln w="57150">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688557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9B5EFB-2187-B64F-9CDB-EACC58CE8A15}"/>
              </a:ext>
            </a:extLst>
          </p:cNvPr>
          <p:cNvPicPr>
            <a:picLocks noChangeAspect="1"/>
          </p:cNvPicPr>
          <p:nvPr/>
        </p:nvPicPr>
        <p:blipFill>
          <a:blip r:embed="rId3"/>
          <a:stretch>
            <a:fillRect/>
          </a:stretch>
        </p:blipFill>
        <p:spPr>
          <a:xfrm>
            <a:off x="2832410" y="955020"/>
            <a:ext cx="6105232" cy="3530583"/>
          </a:xfrm>
          <a:prstGeom prst="rect">
            <a:avLst/>
          </a:prstGeom>
        </p:spPr>
      </p:pic>
      <p:sp>
        <p:nvSpPr>
          <p:cNvPr id="3" name="TextBox 2"/>
          <p:cNvSpPr txBox="1"/>
          <p:nvPr/>
        </p:nvSpPr>
        <p:spPr>
          <a:xfrm>
            <a:off x="1447800" y="431800"/>
            <a:ext cx="7175500" cy="523220"/>
          </a:xfrm>
          <a:prstGeom prst="rect">
            <a:avLst/>
          </a:prstGeom>
          <a:noFill/>
        </p:spPr>
        <p:txBody>
          <a:bodyPr wrap="square" rtlCol="0">
            <a:spAutoFit/>
          </a:bodyPr>
          <a:lstStyle/>
          <a:p>
            <a:r>
              <a:rPr lang="en-US" sz="2800" dirty="0">
                <a:solidFill>
                  <a:srgbClr val="013151"/>
                </a:solidFill>
                <a:latin typeface="Frutiger LT Std 45 Light"/>
                <a:cs typeface="Frutiger LT Std 45 Light"/>
              </a:rPr>
              <a:t>Where are they?</a:t>
            </a:r>
          </a:p>
        </p:txBody>
      </p:sp>
      <p:pic>
        <p:nvPicPr>
          <p:cNvPr id="4" name="Picture 3">
            <a:extLst>
              <a:ext uri="{FF2B5EF4-FFF2-40B4-BE49-F238E27FC236}">
                <a16:creationId xmlns:a16="http://schemas.microsoft.com/office/drawing/2014/main" id="{41E579FF-9830-7848-9907-377AD9BE6FCA}"/>
              </a:ext>
            </a:extLst>
          </p:cNvPr>
          <p:cNvPicPr>
            <a:picLocks noChangeAspect="1"/>
          </p:cNvPicPr>
          <p:nvPr/>
        </p:nvPicPr>
        <p:blipFill>
          <a:blip r:embed="rId4"/>
          <a:stretch>
            <a:fillRect/>
          </a:stretch>
        </p:blipFill>
        <p:spPr>
          <a:xfrm>
            <a:off x="1121319" y="3447651"/>
            <a:ext cx="6244688" cy="3122344"/>
          </a:xfrm>
          <a:prstGeom prst="rect">
            <a:avLst/>
          </a:prstGeom>
        </p:spPr>
      </p:pic>
    </p:spTree>
    <p:extLst>
      <p:ext uri="{BB962C8B-B14F-4D97-AF65-F5344CB8AC3E}">
        <p14:creationId xmlns:p14="http://schemas.microsoft.com/office/powerpoint/2010/main" val="893809984"/>
      </p:ext>
    </p:extLst>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401988" y="487822"/>
            <a:ext cx="7175500" cy="523220"/>
          </a:xfrm>
          <a:prstGeom prst="rect">
            <a:avLst/>
          </a:prstGeom>
          <a:noFill/>
        </p:spPr>
        <p:txBody>
          <a:bodyPr wrap="square" rtlCol="0">
            <a:spAutoFit/>
          </a:bodyPr>
          <a:lstStyle/>
          <a:p>
            <a:r>
              <a:rPr lang="en-US" sz="2800" dirty="0">
                <a:solidFill>
                  <a:srgbClr val="013151"/>
                </a:solidFill>
                <a:latin typeface="Frutiger LT Std 45 Light"/>
                <a:cs typeface="Frutiger LT Std 45 Light"/>
              </a:rPr>
              <a:t>3. Find Your Voice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795" y="2327774"/>
            <a:ext cx="7570693" cy="2868694"/>
          </a:xfrm>
          <a:prstGeom prst="rect">
            <a:avLst/>
          </a:prstGeom>
        </p:spPr>
      </p:pic>
    </p:spTree>
    <p:extLst>
      <p:ext uri="{BB962C8B-B14F-4D97-AF65-F5344CB8AC3E}">
        <p14:creationId xmlns:p14="http://schemas.microsoft.com/office/powerpoint/2010/main" val="4039576341"/>
      </p:ext>
    </p:extLst>
  </p:cSld>
  <p:clrMapOvr>
    <a:masterClrMapping/>
  </p:clrMapOvr>
  <p:transition spd="slow" advClick="0">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1527" y="535263"/>
            <a:ext cx="3839581" cy="2591128"/>
          </a:xfrm>
          <a:prstGeom prst="rect">
            <a:avLst/>
          </a:prstGeom>
          <a:ln>
            <a:solidFill>
              <a:schemeClr val="bg1"/>
            </a:solidFill>
          </a:ln>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717"/>
          <a:stretch/>
        </p:blipFill>
        <p:spPr>
          <a:xfrm>
            <a:off x="5709424" y="1433924"/>
            <a:ext cx="2868064" cy="3952486"/>
          </a:xfrm>
          <a:prstGeom prst="rect">
            <a:avLst/>
          </a:prstGeom>
          <a:ln>
            <a:solidFill>
              <a:schemeClr val="bg1"/>
            </a:solid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1527" y="3410167"/>
            <a:ext cx="3839581" cy="2842608"/>
          </a:xfrm>
          <a:prstGeom prst="rect">
            <a:avLst/>
          </a:prstGeom>
          <a:ln>
            <a:solidFill>
              <a:schemeClr val="bg1"/>
            </a:solidFill>
          </a:ln>
        </p:spPr>
      </p:pic>
    </p:spTree>
    <p:extLst>
      <p:ext uri="{BB962C8B-B14F-4D97-AF65-F5344CB8AC3E}">
        <p14:creationId xmlns:p14="http://schemas.microsoft.com/office/powerpoint/2010/main" val="2111074575"/>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399449" y="450474"/>
            <a:ext cx="7410014" cy="523220"/>
          </a:xfrm>
          <a:prstGeom prst="rect">
            <a:avLst/>
          </a:prstGeom>
          <a:noFill/>
        </p:spPr>
        <p:txBody>
          <a:bodyPr wrap="square" rtlCol="0">
            <a:spAutoFit/>
          </a:bodyPr>
          <a:lstStyle/>
          <a:p>
            <a:r>
              <a:rPr lang="en-US" sz="2800" dirty="0">
                <a:solidFill>
                  <a:srgbClr val="013151"/>
                </a:solidFill>
                <a:latin typeface="Frutiger LT Std 45 Light"/>
                <a:cs typeface="Frutiger LT Std 45 Light"/>
              </a:rPr>
              <a:t>4. Tell Great Stories</a:t>
            </a:r>
          </a:p>
        </p:txBody>
      </p:sp>
      <p:sp>
        <p:nvSpPr>
          <p:cNvPr id="5" name="TextBox 4"/>
          <p:cNvSpPr txBox="1"/>
          <p:nvPr/>
        </p:nvSpPr>
        <p:spPr>
          <a:xfrm>
            <a:off x="1932083" y="1784196"/>
            <a:ext cx="4650632" cy="461665"/>
          </a:xfrm>
          <a:prstGeom prst="rect">
            <a:avLst/>
          </a:prstGeom>
          <a:noFill/>
        </p:spPr>
        <p:txBody>
          <a:bodyPr wrap="none" rtlCol="0">
            <a:spAutoFit/>
          </a:bodyPr>
          <a:lstStyle/>
          <a:p>
            <a:r>
              <a:rPr lang="en-US" dirty="0">
                <a:solidFill>
                  <a:srgbClr val="002060"/>
                </a:solidFill>
              </a:rPr>
              <a:t>1.  Good stories are good stories</a:t>
            </a:r>
          </a:p>
        </p:txBody>
      </p:sp>
      <p:sp>
        <p:nvSpPr>
          <p:cNvPr id="14" name="TextBox 13"/>
          <p:cNvSpPr txBox="1"/>
          <p:nvPr/>
        </p:nvSpPr>
        <p:spPr>
          <a:xfrm>
            <a:off x="3894685" y="2359598"/>
            <a:ext cx="3490058" cy="461665"/>
          </a:xfrm>
          <a:prstGeom prst="rect">
            <a:avLst/>
          </a:prstGeom>
          <a:noFill/>
        </p:spPr>
        <p:txBody>
          <a:bodyPr wrap="none" rtlCol="0">
            <a:spAutoFit/>
          </a:bodyPr>
          <a:lstStyle/>
          <a:p>
            <a:r>
              <a:rPr lang="en-US" dirty="0">
                <a:solidFill>
                  <a:srgbClr val="00B050"/>
                </a:solidFill>
              </a:rPr>
              <a:t>2.  Use simple language</a:t>
            </a:r>
          </a:p>
        </p:txBody>
      </p:sp>
      <p:sp>
        <p:nvSpPr>
          <p:cNvPr id="15" name="TextBox 14"/>
          <p:cNvSpPr txBox="1"/>
          <p:nvPr/>
        </p:nvSpPr>
        <p:spPr>
          <a:xfrm>
            <a:off x="1932083" y="2935000"/>
            <a:ext cx="4268413" cy="461665"/>
          </a:xfrm>
          <a:prstGeom prst="rect">
            <a:avLst/>
          </a:prstGeom>
          <a:noFill/>
        </p:spPr>
        <p:txBody>
          <a:bodyPr wrap="none" rtlCol="0">
            <a:spAutoFit/>
          </a:bodyPr>
          <a:lstStyle/>
          <a:p>
            <a:r>
              <a:rPr lang="en-US" dirty="0">
                <a:solidFill>
                  <a:schemeClr val="accent5">
                    <a:lumMod val="75000"/>
                  </a:schemeClr>
                </a:solidFill>
              </a:rPr>
              <a:t>3.  Think in pictures not words</a:t>
            </a:r>
          </a:p>
        </p:txBody>
      </p:sp>
      <p:sp>
        <p:nvSpPr>
          <p:cNvPr id="17" name="TextBox 16"/>
          <p:cNvSpPr txBox="1"/>
          <p:nvPr/>
        </p:nvSpPr>
        <p:spPr>
          <a:xfrm>
            <a:off x="3916992" y="3510402"/>
            <a:ext cx="3419526" cy="461665"/>
          </a:xfrm>
          <a:prstGeom prst="rect">
            <a:avLst/>
          </a:prstGeom>
          <a:noFill/>
        </p:spPr>
        <p:txBody>
          <a:bodyPr wrap="none" rtlCol="0">
            <a:spAutoFit/>
          </a:bodyPr>
          <a:lstStyle/>
          <a:p>
            <a:r>
              <a:rPr lang="en-US" dirty="0">
                <a:solidFill>
                  <a:schemeClr val="accent5">
                    <a:lumMod val="75000"/>
                  </a:schemeClr>
                </a:solidFill>
              </a:rPr>
              <a:t>4.  </a:t>
            </a:r>
            <a:r>
              <a:rPr lang="en-US" dirty="0">
                <a:solidFill>
                  <a:schemeClr val="accent5">
                    <a:lumMod val="75000"/>
                  </a:schemeClr>
                </a:solidFill>
                <a:hlinkClick r:id="rId3"/>
              </a:rPr>
              <a:t>Did I mention video?</a:t>
            </a:r>
            <a:endParaRPr lang="en-US" dirty="0">
              <a:solidFill>
                <a:schemeClr val="accent5">
                  <a:lumMod val="75000"/>
                </a:schemeClr>
              </a:solidFill>
            </a:endParaRPr>
          </a:p>
        </p:txBody>
      </p:sp>
      <p:sp>
        <p:nvSpPr>
          <p:cNvPr id="19" name="TextBox 18"/>
          <p:cNvSpPr txBox="1"/>
          <p:nvPr/>
        </p:nvSpPr>
        <p:spPr>
          <a:xfrm>
            <a:off x="1932083" y="4085804"/>
            <a:ext cx="4703532" cy="461665"/>
          </a:xfrm>
          <a:prstGeom prst="rect">
            <a:avLst/>
          </a:prstGeom>
          <a:noFill/>
        </p:spPr>
        <p:txBody>
          <a:bodyPr wrap="none" rtlCol="0">
            <a:spAutoFit/>
          </a:bodyPr>
          <a:lstStyle/>
          <a:p>
            <a:r>
              <a:rPr lang="en-US" dirty="0">
                <a:solidFill>
                  <a:srgbClr val="002060"/>
                </a:solidFill>
              </a:rPr>
              <a:t>5.  Spread the word everywhere</a:t>
            </a:r>
          </a:p>
        </p:txBody>
      </p:sp>
      <p:sp>
        <p:nvSpPr>
          <p:cNvPr id="20" name="TextBox 19"/>
          <p:cNvSpPr txBox="1"/>
          <p:nvPr/>
        </p:nvSpPr>
        <p:spPr>
          <a:xfrm>
            <a:off x="3961598" y="4661206"/>
            <a:ext cx="2933111" cy="461665"/>
          </a:xfrm>
          <a:prstGeom prst="rect">
            <a:avLst/>
          </a:prstGeom>
          <a:noFill/>
        </p:spPr>
        <p:txBody>
          <a:bodyPr wrap="none" rtlCol="0">
            <a:spAutoFit/>
          </a:bodyPr>
          <a:lstStyle/>
          <a:p>
            <a:r>
              <a:rPr lang="en-US" dirty="0">
                <a:solidFill>
                  <a:srgbClr val="00B050"/>
                </a:solidFill>
              </a:rPr>
              <a:t>6.  Think digital first</a:t>
            </a:r>
          </a:p>
        </p:txBody>
      </p:sp>
      <p:sp>
        <p:nvSpPr>
          <p:cNvPr id="23" name="TextBox 22"/>
          <p:cNvSpPr txBox="1"/>
          <p:nvPr/>
        </p:nvSpPr>
        <p:spPr>
          <a:xfrm>
            <a:off x="1932083" y="5236609"/>
            <a:ext cx="3520516" cy="461665"/>
          </a:xfrm>
          <a:prstGeom prst="rect">
            <a:avLst/>
          </a:prstGeom>
          <a:noFill/>
        </p:spPr>
        <p:txBody>
          <a:bodyPr wrap="none" rtlCol="0">
            <a:spAutoFit/>
          </a:bodyPr>
          <a:lstStyle/>
          <a:p>
            <a:r>
              <a:rPr lang="en-US" dirty="0">
                <a:solidFill>
                  <a:schemeClr val="accent5">
                    <a:lumMod val="75000"/>
                  </a:schemeClr>
                </a:solidFill>
              </a:rPr>
              <a:t>7.  Be smart about email</a:t>
            </a:r>
          </a:p>
        </p:txBody>
      </p:sp>
      <p:sp>
        <p:nvSpPr>
          <p:cNvPr id="24" name="TextBox 23"/>
          <p:cNvSpPr txBox="1"/>
          <p:nvPr/>
        </p:nvSpPr>
        <p:spPr>
          <a:xfrm>
            <a:off x="3913278" y="5893046"/>
            <a:ext cx="3163045" cy="461665"/>
          </a:xfrm>
          <a:prstGeom prst="rect">
            <a:avLst/>
          </a:prstGeom>
          <a:noFill/>
        </p:spPr>
        <p:txBody>
          <a:bodyPr wrap="none" rtlCol="0">
            <a:spAutoFit/>
          </a:bodyPr>
          <a:lstStyle/>
          <a:p>
            <a:r>
              <a:rPr lang="en-US" dirty="0">
                <a:solidFill>
                  <a:srgbClr val="C00000"/>
                </a:solidFill>
              </a:rPr>
              <a:t>8.  Do it all over again</a:t>
            </a:r>
          </a:p>
        </p:txBody>
      </p:sp>
    </p:spTree>
    <p:extLst>
      <p:ext uri="{BB962C8B-B14F-4D97-AF65-F5344CB8AC3E}">
        <p14:creationId xmlns:p14="http://schemas.microsoft.com/office/powerpoint/2010/main" val="136683379"/>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P spid="17" grpId="0"/>
      <p:bldP spid="19"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70976" y="1443222"/>
            <a:ext cx="3721100" cy="3687577"/>
          </a:xfrm>
          <a:prstGeom prst="rect">
            <a:avLst/>
          </a:prstGeom>
        </p:spPr>
      </p:pic>
      <p:sp>
        <p:nvSpPr>
          <p:cNvPr id="3" name="TextBox 2"/>
          <p:cNvSpPr txBox="1"/>
          <p:nvPr/>
        </p:nvSpPr>
        <p:spPr>
          <a:xfrm>
            <a:off x="1567370" y="1422400"/>
            <a:ext cx="2704587" cy="400110"/>
          </a:xfrm>
          <a:prstGeom prst="rect">
            <a:avLst/>
          </a:prstGeom>
          <a:noFill/>
        </p:spPr>
        <p:txBody>
          <a:bodyPr wrap="none" rtlCol="0">
            <a:spAutoFit/>
          </a:bodyPr>
          <a:lstStyle/>
          <a:p>
            <a:r>
              <a:rPr lang="en-US" sz="2000" dirty="0"/>
              <a:t>1. Build great content</a:t>
            </a:r>
          </a:p>
        </p:txBody>
      </p:sp>
      <p:sp>
        <p:nvSpPr>
          <p:cNvPr id="4" name="TextBox 3"/>
          <p:cNvSpPr txBox="1"/>
          <p:nvPr/>
        </p:nvSpPr>
        <p:spPr>
          <a:xfrm>
            <a:off x="6019800" y="1422400"/>
            <a:ext cx="2435282" cy="400110"/>
          </a:xfrm>
          <a:prstGeom prst="rect">
            <a:avLst/>
          </a:prstGeom>
          <a:noFill/>
        </p:spPr>
        <p:txBody>
          <a:bodyPr wrap="none" rtlCol="0">
            <a:spAutoFit/>
          </a:bodyPr>
          <a:lstStyle/>
          <a:p>
            <a:r>
              <a:rPr lang="en-US" sz="2000" dirty="0"/>
              <a:t>2. Use your website</a:t>
            </a:r>
          </a:p>
        </p:txBody>
      </p:sp>
      <p:sp>
        <p:nvSpPr>
          <p:cNvPr id="5" name="TextBox 4"/>
          <p:cNvSpPr txBox="1"/>
          <p:nvPr/>
        </p:nvSpPr>
        <p:spPr>
          <a:xfrm>
            <a:off x="6692900" y="2799002"/>
            <a:ext cx="2419252" cy="400110"/>
          </a:xfrm>
          <a:prstGeom prst="rect">
            <a:avLst/>
          </a:prstGeom>
          <a:noFill/>
        </p:spPr>
        <p:txBody>
          <a:bodyPr wrap="none" rtlCol="0">
            <a:spAutoFit/>
          </a:bodyPr>
          <a:lstStyle/>
          <a:p>
            <a:r>
              <a:rPr lang="en-US" sz="2000" dirty="0"/>
              <a:t>3. Spread the word </a:t>
            </a:r>
          </a:p>
        </p:txBody>
      </p:sp>
      <p:sp>
        <p:nvSpPr>
          <p:cNvPr id="6" name="TextBox 5"/>
          <p:cNvSpPr txBox="1"/>
          <p:nvPr/>
        </p:nvSpPr>
        <p:spPr>
          <a:xfrm>
            <a:off x="5880716" y="4844588"/>
            <a:ext cx="2291012" cy="400110"/>
          </a:xfrm>
          <a:prstGeom prst="rect">
            <a:avLst/>
          </a:prstGeom>
          <a:noFill/>
        </p:spPr>
        <p:txBody>
          <a:bodyPr wrap="none" rtlCol="0">
            <a:spAutoFit/>
          </a:bodyPr>
          <a:lstStyle/>
          <a:p>
            <a:r>
              <a:rPr lang="en-US" sz="2000" dirty="0"/>
              <a:t>4. Measure results</a:t>
            </a:r>
          </a:p>
        </p:txBody>
      </p:sp>
      <p:sp>
        <p:nvSpPr>
          <p:cNvPr id="7" name="TextBox 6"/>
          <p:cNvSpPr txBox="1"/>
          <p:nvPr/>
        </p:nvSpPr>
        <p:spPr>
          <a:xfrm>
            <a:off x="2597926" y="5682072"/>
            <a:ext cx="4267200" cy="400110"/>
          </a:xfrm>
          <a:prstGeom prst="rect">
            <a:avLst/>
          </a:prstGeom>
          <a:noFill/>
        </p:spPr>
        <p:txBody>
          <a:bodyPr wrap="square" rtlCol="0">
            <a:spAutoFit/>
          </a:bodyPr>
          <a:lstStyle/>
          <a:p>
            <a:pPr algn="ctr"/>
            <a:r>
              <a:rPr lang="en-US" sz="2000" dirty="0"/>
              <a:t>5. Modify based on data</a:t>
            </a:r>
          </a:p>
        </p:txBody>
      </p:sp>
      <p:sp>
        <p:nvSpPr>
          <p:cNvPr id="8" name="TextBox 7"/>
          <p:cNvSpPr txBox="1"/>
          <p:nvPr/>
        </p:nvSpPr>
        <p:spPr>
          <a:xfrm>
            <a:off x="1314604" y="4844588"/>
            <a:ext cx="2870200" cy="400110"/>
          </a:xfrm>
          <a:prstGeom prst="rect">
            <a:avLst/>
          </a:prstGeom>
          <a:noFill/>
        </p:spPr>
        <p:txBody>
          <a:bodyPr wrap="square" rtlCol="0">
            <a:spAutoFit/>
          </a:bodyPr>
          <a:lstStyle/>
          <a:p>
            <a:r>
              <a:rPr lang="en-US" sz="2000" dirty="0"/>
              <a:t>6. Replay by channel </a:t>
            </a:r>
          </a:p>
        </p:txBody>
      </p:sp>
      <p:sp>
        <p:nvSpPr>
          <p:cNvPr id="9" name="TextBox 8"/>
          <p:cNvSpPr txBox="1"/>
          <p:nvPr/>
        </p:nvSpPr>
        <p:spPr>
          <a:xfrm>
            <a:off x="1210216" y="2799002"/>
            <a:ext cx="1799683" cy="707886"/>
          </a:xfrm>
          <a:prstGeom prst="rect">
            <a:avLst/>
          </a:prstGeom>
          <a:noFill/>
        </p:spPr>
        <p:txBody>
          <a:bodyPr wrap="square" rtlCol="0">
            <a:spAutoFit/>
          </a:bodyPr>
          <a:lstStyle/>
          <a:p>
            <a:pPr algn="ctr"/>
            <a:r>
              <a:rPr lang="en-US" sz="2000" dirty="0"/>
              <a:t>7. Refresh &amp;  redeploy</a:t>
            </a:r>
          </a:p>
        </p:txBody>
      </p:sp>
      <p:sp>
        <p:nvSpPr>
          <p:cNvPr id="10" name="TextBox 9"/>
          <p:cNvSpPr txBox="1"/>
          <p:nvPr/>
        </p:nvSpPr>
        <p:spPr>
          <a:xfrm>
            <a:off x="1447800" y="520700"/>
            <a:ext cx="7175500" cy="523220"/>
          </a:xfrm>
          <a:prstGeom prst="rect">
            <a:avLst/>
          </a:prstGeom>
          <a:noFill/>
        </p:spPr>
        <p:txBody>
          <a:bodyPr wrap="square" rtlCol="0">
            <a:spAutoFit/>
          </a:bodyPr>
          <a:lstStyle/>
          <a:p>
            <a:r>
              <a:rPr lang="mr-IN" sz="2800" dirty="0">
                <a:solidFill>
                  <a:srgbClr val="013151"/>
                </a:solidFill>
                <a:latin typeface="Frutiger LT Std 45 Light"/>
                <a:cs typeface="Frutiger LT Std 45 Light"/>
              </a:rPr>
              <a:t>…</a:t>
            </a:r>
            <a:r>
              <a:rPr lang="en-US" sz="2800" dirty="0">
                <a:solidFill>
                  <a:srgbClr val="013151"/>
                </a:solidFill>
                <a:latin typeface="Frutiger LT Std 45 Light"/>
                <a:cs typeface="Frutiger LT Std 45 Light"/>
              </a:rPr>
              <a:t>and tell them, and tell them, and tell them</a:t>
            </a:r>
            <a:r>
              <a:rPr lang="mr-IN" sz="2800" dirty="0">
                <a:solidFill>
                  <a:srgbClr val="013151"/>
                </a:solidFill>
                <a:latin typeface="Frutiger LT Std 45 Light"/>
                <a:cs typeface="Frutiger LT Std 45 Light"/>
              </a:rPr>
              <a:t>…</a:t>
            </a:r>
            <a:r>
              <a:rPr lang="en-US" sz="2800" dirty="0">
                <a:solidFill>
                  <a:srgbClr val="013151"/>
                </a:solidFill>
                <a:latin typeface="Frutiger LT Std 45 Light"/>
                <a:cs typeface="Frutiger LT Std 45 Light"/>
              </a:rPr>
              <a:t> </a:t>
            </a:r>
          </a:p>
        </p:txBody>
      </p:sp>
    </p:spTree>
    <p:extLst>
      <p:ext uri="{BB962C8B-B14F-4D97-AF65-F5344CB8AC3E}">
        <p14:creationId xmlns:p14="http://schemas.microsoft.com/office/powerpoint/2010/main" val="885702409"/>
      </p:ext>
    </p:extLst>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13040" y="5524500"/>
            <a:ext cx="3117969" cy="461665"/>
          </a:xfrm>
          <a:prstGeom prst="rect">
            <a:avLst/>
          </a:prstGeom>
          <a:noFill/>
        </p:spPr>
        <p:txBody>
          <a:bodyPr wrap="none" rtlCol="0">
            <a:spAutoFit/>
          </a:bodyPr>
          <a:lstStyle/>
          <a:p>
            <a:r>
              <a:rPr lang="en-US"/>
              <a:t>The Happy Wanderer</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460" t="-221" r="496" b="-497"/>
          <a:stretch/>
        </p:blipFill>
        <p:spPr>
          <a:xfrm>
            <a:off x="-1968711" y="0"/>
            <a:ext cx="11142138" cy="6858000"/>
          </a:xfrm>
          <a:prstGeom prst="rect">
            <a:avLst/>
          </a:prstGeom>
        </p:spPr>
      </p:pic>
    </p:spTree>
    <p:extLst>
      <p:ext uri="{BB962C8B-B14F-4D97-AF65-F5344CB8AC3E}">
        <p14:creationId xmlns:p14="http://schemas.microsoft.com/office/powerpoint/2010/main" val="1834218701"/>
      </p:ext>
    </p:extLst>
  </p:cSld>
  <p:clrMapOvr>
    <a:masterClrMapping/>
  </p:clrMapOvr>
  <p:transition spd="slow" advClick="0" advTm="400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47800" y="431800"/>
            <a:ext cx="7175500" cy="523220"/>
          </a:xfrm>
          <a:prstGeom prst="rect">
            <a:avLst/>
          </a:prstGeom>
          <a:noFill/>
        </p:spPr>
        <p:txBody>
          <a:bodyPr wrap="square" rtlCol="0">
            <a:spAutoFit/>
          </a:bodyPr>
          <a:lstStyle/>
          <a:p>
            <a:r>
              <a:rPr lang="en-US" sz="2800" dirty="0">
                <a:solidFill>
                  <a:srgbClr val="013151"/>
                </a:solidFill>
                <a:latin typeface="Frutiger LT Std 45 Light"/>
                <a:cs typeface="Frutiger LT Std 45 Light"/>
              </a:rPr>
              <a:t>5. Invest What You Can</a:t>
            </a:r>
          </a:p>
        </p:txBody>
      </p:sp>
      <p:sp>
        <p:nvSpPr>
          <p:cNvPr id="9" name="TextBox 8"/>
          <p:cNvSpPr txBox="1"/>
          <p:nvPr/>
        </p:nvSpPr>
        <p:spPr>
          <a:xfrm>
            <a:off x="2126058" y="4243779"/>
            <a:ext cx="3382647" cy="461665"/>
          </a:xfrm>
          <a:prstGeom prst="rect">
            <a:avLst/>
          </a:prstGeom>
          <a:noFill/>
        </p:spPr>
        <p:txBody>
          <a:bodyPr wrap="square">
            <a:spAutoFit/>
          </a:bodyPr>
          <a:lstStyle>
            <a:lvl1pPr marL="342900" indent="-342900" eaLnBrk="0" hangingPunct="0">
              <a:defRPr sz="2400">
                <a:solidFill>
                  <a:schemeClr val="bg1"/>
                </a:solidFill>
                <a:latin typeface="Arial" charset="0"/>
                <a:ea typeface="ＭＳ Ｐゴシック" charset="0"/>
                <a:cs typeface="ＭＳ Ｐゴシック" charset="0"/>
              </a:defRPr>
            </a:lvl1pPr>
            <a:lvl2pPr marL="800100" indent="-34290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indent="0"/>
            <a:r>
              <a:rPr lang="en-US" dirty="0">
                <a:solidFill>
                  <a:srgbClr val="013151"/>
                </a:solidFill>
              </a:rPr>
              <a:t>online </a:t>
            </a:r>
            <a:r>
              <a:rPr lang="en-US" dirty="0" err="1">
                <a:solidFill>
                  <a:srgbClr val="013151"/>
                </a:solidFill>
              </a:rPr>
              <a:t>vs</a:t>
            </a:r>
            <a:r>
              <a:rPr lang="en-US" dirty="0">
                <a:solidFill>
                  <a:srgbClr val="013151"/>
                </a:solidFill>
              </a:rPr>
              <a:t> print spend</a:t>
            </a:r>
          </a:p>
        </p:txBody>
      </p:sp>
      <p:sp>
        <p:nvSpPr>
          <p:cNvPr id="10" name="TextBox 9"/>
          <p:cNvSpPr txBox="1"/>
          <p:nvPr/>
        </p:nvSpPr>
        <p:spPr>
          <a:xfrm>
            <a:off x="1017037" y="2618531"/>
            <a:ext cx="1527165" cy="646331"/>
          </a:xfrm>
          <a:prstGeom prst="rect">
            <a:avLst/>
          </a:prstGeom>
          <a:noFill/>
        </p:spPr>
        <p:txBody>
          <a:bodyPr wrap="square">
            <a:spAutoFit/>
          </a:bodyPr>
          <a:lstStyle>
            <a:lvl1pPr marL="342900" indent="-342900" eaLnBrk="0" hangingPunct="0">
              <a:defRPr sz="2400">
                <a:solidFill>
                  <a:schemeClr val="bg1"/>
                </a:solidFill>
                <a:latin typeface="Arial" charset="0"/>
                <a:ea typeface="ＭＳ Ｐゴシック" charset="0"/>
                <a:cs typeface="ＭＳ Ｐゴシック" charset="0"/>
              </a:defRPr>
            </a:lvl1pPr>
            <a:lvl2pPr marL="800100" indent="-34290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indent="0"/>
            <a:r>
              <a:rPr lang="en-US" sz="3600" dirty="0">
                <a:solidFill>
                  <a:srgbClr val="3366FF"/>
                </a:solidFill>
              </a:rPr>
              <a:t>40%</a:t>
            </a:r>
            <a:endParaRPr lang="en-US" sz="4400" dirty="0">
              <a:solidFill>
                <a:srgbClr val="3366FF"/>
              </a:solidFill>
            </a:endParaRPr>
          </a:p>
        </p:txBody>
      </p:sp>
      <p:sp>
        <p:nvSpPr>
          <p:cNvPr id="11" name="TextBox 10"/>
          <p:cNvSpPr txBox="1"/>
          <p:nvPr/>
        </p:nvSpPr>
        <p:spPr>
          <a:xfrm>
            <a:off x="1017037" y="3368494"/>
            <a:ext cx="1527165" cy="646331"/>
          </a:xfrm>
          <a:prstGeom prst="rect">
            <a:avLst/>
          </a:prstGeom>
          <a:noFill/>
        </p:spPr>
        <p:txBody>
          <a:bodyPr wrap="square">
            <a:spAutoFit/>
          </a:bodyPr>
          <a:lstStyle>
            <a:lvl1pPr marL="342900" indent="-342900" eaLnBrk="0" hangingPunct="0">
              <a:defRPr sz="2400">
                <a:solidFill>
                  <a:schemeClr val="bg1"/>
                </a:solidFill>
                <a:latin typeface="Arial" charset="0"/>
                <a:ea typeface="ＭＳ Ｐゴシック" charset="0"/>
                <a:cs typeface="ＭＳ Ｐゴシック" charset="0"/>
              </a:defRPr>
            </a:lvl1pPr>
            <a:lvl2pPr marL="800100" indent="-34290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indent="0"/>
            <a:r>
              <a:rPr lang="en-US" sz="3600" dirty="0">
                <a:solidFill>
                  <a:schemeClr val="accent2"/>
                </a:solidFill>
              </a:rPr>
              <a:t>47%</a:t>
            </a:r>
            <a:endParaRPr lang="en-US" sz="4400" dirty="0">
              <a:solidFill>
                <a:schemeClr val="accent2"/>
              </a:solidFill>
            </a:endParaRPr>
          </a:p>
        </p:txBody>
      </p:sp>
      <p:sp>
        <p:nvSpPr>
          <p:cNvPr id="12" name="TextBox 11"/>
          <p:cNvSpPr txBox="1"/>
          <p:nvPr/>
        </p:nvSpPr>
        <p:spPr>
          <a:xfrm>
            <a:off x="1017037" y="4134122"/>
            <a:ext cx="1527165" cy="646331"/>
          </a:xfrm>
          <a:prstGeom prst="rect">
            <a:avLst/>
          </a:prstGeom>
          <a:noFill/>
        </p:spPr>
        <p:txBody>
          <a:bodyPr wrap="square">
            <a:spAutoFit/>
          </a:bodyPr>
          <a:lstStyle>
            <a:lvl1pPr marL="342900" indent="-342900" eaLnBrk="0" hangingPunct="0">
              <a:defRPr sz="2400">
                <a:solidFill>
                  <a:schemeClr val="bg1"/>
                </a:solidFill>
                <a:latin typeface="Arial" charset="0"/>
                <a:ea typeface="ＭＳ Ｐゴシック" charset="0"/>
                <a:cs typeface="ＭＳ Ｐゴシック" charset="0"/>
              </a:defRPr>
            </a:lvl1pPr>
            <a:lvl2pPr marL="800100" indent="-34290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indent="0"/>
            <a:r>
              <a:rPr lang="en-US" sz="3600" dirty="0">
                <a:solidFill>
                  <a:srgbClr val="FF6600"/>
                </a:solidFill>
              </a:rPr>
              <a:t>3.5X</a:t>
            </a:r>
            <a:endParaRPr lang="en-US" sz="4400" dirty="0">
              <a:solidFill>
                <a:srgbClr val="FF6600"/>
              </a:solidFill>
            </a:endParaRPr>
          </a:p>
        </p:txBody>
      </p:sp>
      <p:sp>
        <p:nvSpPr>
          <p:cNvPr id="13" name="TextBox 12"/>
          <p:cNvSpPr txBox="1"/>
          <p:nvPr/>
        </p:nvSpPr>
        <p:spPr>
          <a:xfrm>
            <a:off x="2126058" y="2715531"/>
            <a:ext cx="3226531" cy="461665"/>
          </a:xfrm>
          <a:prstGeom prst="rect">
            <a:avLst/>
          </a:prstGeom>
          <a:noFill/>
        </p:spPr>
        <p:txBody>
          <a:bodyPr wrap="square">
            <a:spAutoFit/>
          </a:bodyPr>
          <a:lstStyle>
            <a:lvl1pPr marL="342900" indent="-342900" eaLnBrk="0" hangingPunct="0">
              <a:defRPr sz="2400">
                <a:solidFill>
                  <a:schemeClr val="bg1"/>
                </a:solidFill>
                <a:latin typeface="Arial" charset="0"/>
                <a:ea typeface="ＭＳ Ｐゴシック" charset="0"/>
                <a:cs typeface="ＭＳ Ｐゴシック" charset="0"/>
              </a:defRPr>
            </a:lvl1pPr>
            <a:lvl2pPr marL="800100" indent="-34290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indent="0"/>
            <a:r>
              <a:rPr lang="en-US" dirty="0">
                <a:solidFill>
                  <a:srgbClr val="013151"/>
                </a:solidFill>
              </a:rPr>
              <a:t>on content creation</a:t>
            </a:r>
          </a:p>
        </p:txBody>
      </p:sp>
      <p:sp>
        <p:nvSpPr>
          <p:cNvPr id="14" name="TextBox 13"/>
          <p:cNvSpPr txBox="1"/>
          <p:nvPr/>
        </p:nvSpPr>
        <p:spPr>
          <a:xfrm>
            <a:off x="2126058" y="3391417"/>
            <a:ext cx="3226531" cy="584775"/>
          </a:xfrm>
          <a:prstGeom prst="rect">
            <a:avLst/>
          </a:prstGeom>
          <a:noFill/>
        </p:spPr>
        <p:txBody>
          <a:bodyPr wrap="square">
            <a:spAutoFit/>
          </a:bodyPr>
          <a:lstStyle>
            <a:lvl1pPr marL="342900" indent="-342900" eaLnBrk="0" hangingPunct="0">
              <a:defRPr sz="2400">
                <a:solidFill>
                  <a:schemeClr val="bg1"/>
                </a:solidFill>
                <a:latin typeface="Arial" charset="0"/>
                <a:ea typeface="ＭＳ Ｐゴシック" charset="0"/>
                <a:cs typeface="ＭＳ Ｐゴシック" charset="0"/>
              </a:defRPr>
            </a:lvl1pPr>
            <a:lvl2pPr marL="800100" indent="-34290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indent="0"/>
            <a:r>
              <a:rPr lang="en-US" dirty="0">
                <a:solidFill>
                  <a:srgbClr val="013151"/>
                </a:solidFill>
              </a:rPr>
              <a:t>on promotion</a:t>
            </a:r>
            <a:r>
              <a:rPr lang="en-US" sz="3200" dirty="0">
                <a:solidFill>
                  <a:srgbClr val="013151"/>
                </a:solidFill>
              </a:rPr>
              <a:t> </a:t>
            </a:r>
          </a:p>
        </p:txBody>
      </p:sp>
      <p:pic>
        <p:nvPicPr>
          <p:cNvPr id="15" name="Picture 14" descr="Screen Shot 2016-03-29 at 5.45.0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7562" y="1043774"/>
            <a:ext cx="2582957" cy="2929921"/>
          </a:xfrm>
          <a:prstGeom prst="rect">
            <a:avLst/>
          </a:prstGeom>
        </p:spPr>
      </p:pic>
      <p:pic>
        <p:nvPicPr>
          <p:cNvPr id="16" name="Picture 3" descr="Screen Shot 2016-03-20 at 2.44.55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00538" y="3285308"/>
            <a:ext cx="2764316" cy="2928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38519355"/>
      </p:ext>
    </p:extLst>
  </p:cSld>
  <p:clrMapOvr>
    <a:masterClrMapping/>
  </p:clrMapOvr>
  <p:transition spd="slow" advClick="0">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5000"/>
          <a:stretch/>
        </p:blipFill>
        <p:spPr>
          <a:xfrm>
            <a:off x="0" y="0"/>
            <a:ext cx="9144000" cy="6857999"/>
          </a:xfrm>
          <a:prstGeom prst="rect">
            <a:avLst/>
          </a:prstGeom>
        </p:spPr>
      </p:pic>
      <p:sp>
        <p:nvSpPr>
          <p:cNvPr id="11" name="TextBox 10"/>
          <p:cNvSpPr txBox="1"/>
          <p:nvPr/>
        </p:nvSpPr>
        <p:spPr>
          <a:xfrm>
            <a:off x="7373232" y="5003736"/>
            <a:ext cx="1527165" cy="646331"/>
          </a:xfrm>
          <a:prstGeom prst="rect">
            <a:avLst/>
          </a:prstGeom>
          <a:noFill/>
        </p:spPr>
        <p:txBody>
          <a:bodyPr wrap="square">
            <a:spAutoFit/>
          </a:bodyPr>
          <a:lstStyle>
            <a:lvl1pPr marL="342900" indent="-342900" eaLnBrk="0" hangingPunct="0">
              <a:defRPr sz="2400">
                <a:solidFill>
                  <a:schemeClr val="bg1"/>
                </a:solidFill>
                <a:latin typeface="Arial" charset="0"/>
                <a:ea typeface="ＭＳ Ｐゴシック" charset="0"/>
                <a:cs typeface="ＭＳ Ｐゴシック" charset="0"/>
              </a:defRPr>
            </a:lvl1pPr>
            <a:lvl2pPr marL="800100" indent="-34290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indent="0"/>
            <a:r>
              <a:rPr lang="en-US" sz="3600">
                <a:solidFill>
                  <a:schemeClr val="tx1"/>
                </a:solidFill>
              </a:rPr>
              <a:t>Q &amp; A</a:t>
            </a:r>
            <a:endParaRPr lang="en-US" sz="4400" dirty="0">
              <a:solidFill>
                <a:schemeClr val="tx1"/>
              </a:solidFill>
            </a:endParaRPr>
          </a:p>
        </p:txBody>
      </p:sp>
      <p:pic>
        <p:nvPicPr>
          <p:cNvPr id="12" name="Picture 11" descr="POST_Logo_CMYK.eps"/>
          <p:cNvPicPr>
            <a:picLocks noChangeAspect="1"/>
          </p:cNvPicPr>
          <p:nvPr/>
        </p:nvPicPr>
        <p:blipFill>
          <a:blip r:embed="rId4"/>
          <a:srcRect t="2024"/>
          <a:stretch>
            <a:fillRect/>
          </a:stretch>
        </p:blipFill>
        <p:spPr>
          <a:xfrm>
            <a:off x="156118" y="5326902"/>
            <a:ext cx="781204" cy="1385975"/>
          </a:xfrm>
          <a:prstGeom prst="rect">
            <a:avLst/>
          </a:prstGeom>
          <a:ln w="1905" cap="flat" cmpd="sng" algn="ctr">
            <a:noFill/>
            <a:prstDash val="solid"/>
            <a:round/>
            <a:headEnd type="none" w="med" len="med"/>
            <a:tailEnd type="none" w="med" len="med"/>
          </a:ln>
        </p:spPr>
      </p:pic>
    </p:spTree>
    <p:extLst>
      <p:ext uri="{BB962C8B-B14F-4D97-AF65-F5344CB8AC3E}">
        <p14:creationId xmlns:p14="http://schemas.microsoft.com/office/powerpoint/2010/main" val="920838350"/>
      </p:ext>
    </p:extLst>
  </p:cSld>
  <p:clrMapOvr>
    <a:masterClrMapping/>
  </p:clrMapOvr>
  <p:transition spd="slow" advClick="0">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437591" y="507282"/>
            <a:ext cx="7175500" cy="523220"/>
          </a:xfrm>
          <a:prstGeom prst="rect">
            <a:avLst/>
          </a:prstGeom>
          <a:noFill/>
        </p:spPr>
        <p:txBody>
          <a:bodyPr wrap="square" rtlCol="0">
            <a:spAutoFit/>
          </a:bodyPr>
          <a:lstStyle/>
          <a:p>
            <a:r>
              <a:rPr lang="en-US" sz="2800" dirty="0">
                <a:solidFill>
                  <a:srgbClr val="013151"/>
                </a:solidFill>
                <a:latin typeface="Frutiger LT Std 45 Light"/>
                <a:cs typeface="Frutiger LT Std 45 Light"/>
              </a:rPr>
              <a:t>Resources</a:t>
            </a:r>
          </a:p>
        </p:txBody>
      </p:sp>
      <p:sp>
        <p:nvSpPr>
          <p:cNvPr id="4" name="TextBox 3"/>
          <p:cNvSpPr txBox="1"/>
          <p:nvPr/>
        </p:nvSpPr>
        <p:spPr>
          <a:xfrm>
            <a:off x="1654674" y="1359768"/>
            <a:ext cx="7234871" cy="2185214"/>
          </a:xfrm>
          <a:prstGeom prst="rect">
            <a:avLst/>
          </a:prstGeom>
          <a:noFill/>
        </p:spPr>
        <p:txBody>
          <a:bodyPr wrap="square">
            <a:spAutoFit/>
          </a:bodyPr>
          <a:lstStyle>
            <a:lvl1pPr marL="342900" indent="-342900" eaLnBrk="0" hangingPunct="0">
              <a:defRPr sz="2400">
                <a:solidFill>
                  <a:schemeClr val="bg1"/>
                </a:solidFill>
                <a:latin typeface="Arial" charset="0"/>
                <a:ea typeface="ＭＳ Ｐゴシック" charset="0"/>
                <a:cs typeface="ＭＳ Ｐゴシック" charset="0"/>
              </a:defRPr>
            </a:lvl1pPr>
            <a:lvl2pPr marL="800100" indent="-34290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285750" indent="-285750">
              <a:buFont typeface="Arial"/>
              <a:buChar char="•"/>
            </a:pPr>
            <a:r>
              <a:rPr lang="en-US" dirty="0">
                <a:solidFill>
                  <a:srgbClr val="013151"/>
                </a:solidFill>
                <a:hlinkClick r:id="rId2"/>
              </a:rPr>
              <a:t>http://quicksprout.uberflip.com/i/221478-the-beginners-guide-to-online-marketing/0?m4</a:t>
            </a:r>
            <a:r>
              <a:rPr lang="en-US" dirty="0">
                <a:solidFill>
                  <a:srgbClr val="013151"/>
                </a:solidFill>
              </a:rPr>
              <a:t>=</a:t>
            </a:r>
          </a:p>
          <a:p>
            <a:pPr marL="285750" indent="-285750">
              <a:buFont typeface="Arial"/>
              <a:buChar char="•"/>
            </a:pPr>
            <a:endParaRPr lang="en-US" dirty="0">
              <a:solidFill>
                <a:srgbClr val="013151"/>
              </a:solidFill>
            </a:endParaRPr>
          </a:p>
          <a:p>
            <a:endParaRPr lang="en-US" sz="3200" dirty="0">
              <a:solidFill>
                <a:srgbClr val="013151"/>
              </a:solidFill>
            </a:endParaRPr>
          </a:p>
          <a:p>
            <a:r>
              <a:rPr lang="en-US" sz="3200" dirty="0">
                <a:solidFill>
                  <a:srgbClr val="013151"/>
                </a:solidFill>
              </a:rPr>
              <a:t> </a:t>
            </a:r>
          </a:p>
        </p:txBody>
      </p:sp>
    </p:spTree>
    <p:extLst>
      <p:ext uri="{BB962C8B-B14F-4D97-AF65-F5344CB8AC3E}">
        <p14:creationId xmlns:p14="http://schemas.microsoft.com/office/powerpoint/2010/main" val="1186248594"/>
      </p:ext>
    </p:extLst>
  </p:cSld>
  <p:clrMapOvr>
    <a:masterClrMapping/>
  </p:clrMapOvr>
  <p:transition spd="slow" advClick="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8533" y="1095731"/>
            <a:ext cx="3723019" cy="4964025"/>
          </a:xfrm>
          <a:prstGeom prst="rect">
            <a:avLst/>
          </a:prstGeom>
        </p:spPr>
      </p:pic>
    </p:spTree>
    <p:extLst>
      <p:ext uri="{BB962C8B-B14F-4D97-AF65-F5344CB8AC3E}">
        <p14:creationId xmlns:p14="http://schemas.microsoft.com/office/powerpoint/2010/main" val="1879942321"/>
      </p:ext>
    </p:extLst>
  </p:cSld>
  <p:clrMapOvr>
    <a:masterClrMapping/>
  </p:clrMapOvr>
  <p:transition spd="slow" advClick="0" advTm="400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13040" y="5524500"/>
            <a:ext cx="2409634" cy="461665"/>
          </a:xfrm>
          <a:prstGeom prst="rect">
            <a:avLst/>
          </a:prstGeom>
          <a:noFill/>
        </p:spPr>
        <p:txBody>
          <a:bodyPr wrap="none" rtlCol="0">
            <a:spAutoFit/>
          </a:bodyPr>
          <a:lstStyle/>
          <a:p>
            <a:r>
              <a:rPr lang="en-US" dirty="0"/>
              <a:t>Pic of Windy Hill</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10993"/>
          <a:stretch/>
        </p:blipFill>
        <p:spPr>
          <a:xfrm>
            <a:off x="-1" y="0"/>
            <a:ext cx="9144001" cy="6858000"/>
          </a:xfrm>
          <a:prstGeom prst="rect">
            <a:avLst/>
          </a:prstGeom>
        </p:spPr>
      </p:pic>
    </p:spTree>
    <p:extLst>
      <p:ext uri="{BB962C8B-B14F-4D97-AF65-F5344CB8AC3E}">
        <p14:creationId xmlns:p14="http://schemas.microsoft.com/office/powerpoint/2010/main" val="2113577584"/>
      </p:ext>
    </p:extLst>
  </p:cSld>
  <p:clrMapOvr>
    <a:masterClrMapping/>
  </p:clrMapOvr>
  <p:transition spd="slow" advClick="0" advTm="400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03490" y="5924550"/>
            <a:ext cx="4001416" cy="461665"/>
          </a:xfrm>
          <a:prstGeom prst="rect">
            <a:avLst/>
          </a:prstGeom>
          <a:noFill/>
        </p:spPr>
        <p:txBody>
          <a:bodyPr wrap="none" rtlCol="0">
            <a:spAutoFit/>
          </a:bodyPr>
          <a:lstStyle/>
          <a:p>
            <a:r>
              <a:rPr lang="en-US" dirty="0"/>
              <a:t>7 minutes, but a world away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892" y="648599"/>
            <a:ext cx="5876611" cy="4971151"/>
          </a:xfrm>
          <a:prstGeom prst="rect">
            <a:avLst/>
          </a:prstGeom>
          <a:ln w="28575">
            <a:solidFill>
              <a:schemeClr val="bg1"/>
            </a:solidFill>
          </a:ln>
        </p:spPr>
      </p:pic>
    </p:spTree>
    <p:extLst>
      <p:ext uri="{BB962C8B-B14F-4D97-AF65-F5344CB8AC3E}">
        <p14:creationId xmlns:p14="http://schemas.microsoft.com/office/powerpoint/2010/main" val="713667841"/>
      </p:ext>
    </p:extLst>
  </p:cSld>
  <p:clrMapOvr>
    <a:masterClrMapping/>
  </p:clrMapOvr>
  <p:transition spd="slow" advClick="0" advTm="400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183" t="6504" r="3183" b="5751"/>
          <a:stretch/>
        </p:blipFill>
        <p:spPr>
          <a:xfrm>
            <a:off x="1666875" y="606883"/>
            <a:ext cx="4857750" cy="244951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7950" y="2142468"/>
            <a:ext cx="4857750" cy="2627963"/>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11973"/>
          <a:stretch/>
        </p:blipFill>
        <p:spPr>
          <a:xfrm>
            <a:off x="4095750" y="3970332"/>
            <a:ext cx="4857750" cy="2627963"/>
          </a:xfrm>
          <a:prstGeom prst="rect">
            <a:avLst/>
          </a:prstGeom>
        </p:spPr>
      </p:pic>
    </p:spTree>
    <p:extLst>
      <p:ext uri="{BB962C8B-B14F-4D97-AF65-F5344CB8AC3E}">
        <p14:creationId xmlns:p14="http://schemas.microsoft.com/office/powerpoint/2010/main" val="1029768750"/>
      </p:ext>
    </p:extLst>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5288" r="18737"/>
          <a:stretch/>
        </p:blipFill>
        <p:spPr>
          <a:xfrm>
            <a:off x="0" y="0"/>
            <a:ext cx="10687050" cy="6858000"/>
          </a:xfrm>
          <a:prstGeom prst="rect">
            <a:avLst/>
          </a:prstGeom>
        </p:spPr>
      </p:pic>
    </p:spTree>
    <p:extLst>
      <p:ext uri="{BB962C8B-B14F-4D97-AF65-F5344CB8AC3E}">
        <p14:creationId xmlns:p14="http://schemas.microsoft.com/office/powerpoint/2010/main" val="279444794"/>
      </p:ext>
    </p:extLst>
  </p:cSld>
  <p:clrMapOvr>
    <a:masterClrMapping/>
  </p:clrMapOvr>
  <p:transition spd="slow" advClick="0" advTm="400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951" y="730190"/>
            <a:ext cx="6762750" cy="5080060"/>
          </a:xfrm>
          <a:prstGeom prst="rect">
            <a:avLst/>
          </a:prstGeom>
        </p:spPr>
      </p:pic>
    </p:spTree>
    <p:extLst>
      <p:ext uri="{BB962C8B-B14F-4D97-AF65-F5344CB8AC3E}">
        <p14:creationId xmlns:p14="http://schemas.microsoft.com/office/powerpoint/2010/main" val="363472731"/>
      </p:ext>
    </p:extLst>
  </p:cSld>
  <p:clrMapOvr>
    <a:masterClrMapping/>
  </p:clrMapOvr>
  <p:transition spd="slow" advClick="0" advTm="400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1961" y="1516563"/>
            <a:ext cx="7426712" cy="4893647"/>
          </a:xfrm>
          <a:prstGeom prst="rect">
            <a:avLst/>
          </a:prstGeom>
          <a:noFill/>
        </p:spPr>
        <p:txBody>
          <a:bodyPr wrap="square" rtlCol="0">
            <a:spAutoFit/>
          </a:bodyPr>
          <a:lstStyle/>
          <a:p>
            <a:pPr marL="342900" indent="-342900">
              <a:buFont typeface="Arial" charset="0"/>
              <a:buChar char="•"/>
            </a:pPr>
            <a:r>
              <a:rPr lang="en-US" dirty="0">
                <a:solidFill>
                  <a:srgbClr val="002060"/>
                </a:solidFill>
              </a:rPr>
              <a:t>Cell phone users have grown from 165M to 238M</a:t>
            </a:r>
            <a:br>
              <a:rPr lang="en-US" dirty="0">
                <a:solidFill>
                  <a:srgbClr val="002060"/>
                </a:solidFill>
              </a:rPr>
            </a:br>
            <a:endParaRPr lang="en-US" dirty="0">
              <a:solidFill>
                <a:srgbClr val="002060"/>
              </a:solidFill>
            </a:endParaRPr>
          </a:p>
          <a:p>
            <a:pPr marL="342900" indent="-342900">
              <a:buFont typeface="Arial" charset="0"/>
              <a:buChar char="•"/>
            </a:pPr>
            <a:r>
              <a:rPr lang="en-US" dirty="0">
                <a:solidFill>
                  <a:srgbClr val="00B050"/>
                </a:solidFill>
              </a:rPr>
              <a:t>65% of all US digital minutes are spent on mobile</a:t>
            </a:r>
            <a:br>
              <a:rPr lang="en-US" dirty="0">
                <a:solidFill>
                  <a:srgbClr val="00B050"/>
                </a:solidFill>
              </a:rPr>
            </a:br>
            <a:endParaRPr lang="en-US" dirty="0">
              <a:solidFill>
                <a:srgbClr val="00B050"/>
              </a:solidFill>
            </a:endParaRPr>
          </a:p>
          <a:p>
            <a:pPr marL="342900" indent="-342900">
              <a:buFont typeface="Arial" charset="0"/>
              <a:buChar char="•"/>
            </a:pPr>
            <a:r>
              <a:rPr lang="en-US" dirty="0">
                <a:solidFill>
                  <a:schemeClr val="accent5">
                    <a:lumMod val="75000"/>
                  </a:schemeClr>
                </a:solidFill>
              </a:rPr>
              <a:t>US households with social media profiles is up from 24% to 81%</a:t>
            </a:r>
            <a:br>
              <a:rPr lang="en-US" dirty="0">
                <a:solidFill>
                  <a:schemeClr val="accent5">
                    <a:lumMod val="75000"/>
                  </a:schemeClr>
                </a:solidFill>
              </a:rPr>
            </a:br>
            <a:endParaRPr lang="en-US" dirty="0">
              <a:solidFill>
                <a:schemeClr val="accent5">
                  <a:lumMod val="75000"/>
                </a:schemeClr>
              </a:solidFill>
            </a:endParaRPr>
          </a:p>
          <a:p>
            <a:pPr marL="342900" indent="-342900">
              <a:buFont typeface="Arial" charset="0"/>
              <a:buChar char="•"/>
            </a:pPr>
            <a:r>
              <a:rPr lang="en-US" dirty="0">
                <a:solidFill>
                  <a:srgbClr val="C00000"/>
                </a:solidFill>
              </a:rPr>
              <a:t>78% of all emails are read on a cell phone</a:t>
            </a:r>
          </a:p>
          <a:p>
            <a:pPr marL="342900" indent="-342900">
              <a:buFont typeface="Arial" charset="0"/>
              <a:buChar char="•"/>
            </a:pPr>
            <a:endParaRPr lang="en-US" dirty="0"/>
          </a:p>
          <a:p>
            <a:pPr marL="342900" indent="-342900">
              <a:buFont typeface="Arial" charset="0"/>
              <a:buChar char="•"/>
            </a:pPr>
            <a:r>
              <a:rPr lang="en-US" dirty="0">
                <a:solidFill>
                  <a:srgbClr val="002060"/>
                </a:solidFill>
              </a:rPr>
              <a:t>56% of Americans agree that the environment is a priority</a:t>
            </a:r>
          </a:p>
          <a:p>
            <a:pPr marL="342900" indent="-342900">
              <a:buFont typeface="Arial" charset="0"/>
              <a:buChar char="•"/>
            </a:pPr>
            <a:endParaRPr lang="en-US" dirty="0"/>
          </a:p>
          <a:p>
            <a:endParaRPr lang="en-US" dirty="0"/>
          </a:p>
        </p:txBody>
      </p:sp>
      <p:sp>
        <p:nvSpPr>
          <p:cNvPr id="3" name="TextBox 2"/>
          <p:cNvSpPr txBox="1"/>
          <p:nvPr/>
        </p:nvSpPr>
        <p:spPr>
          <a:xfrm>
            <a:off x="2078133" y="6256322"/>
            <a:ext cx="7065867" cy="523220"/>
          </a:xfrm>
          <a:prstGeom prst="rect">
            <a:avLst/>
          </a:prstGeom>
          <a:noFill/>
        </p:spPr>
        <p:txBody>
          <a:bodyPr wrap="square" rtlCol="0">
            <a:spAutoFit/>
          </a:bodyPr>
          <a:lstStyle/>
          <a:p>
            <a:pPr algn="r"/>
            <a:r>
              <a:rPr lang="en-US" sz="1400" dirty="0"/>
              <a:t>Sources: Statista 2018,ComScore Mobile Metrix 2017 IBM Marketing Cloud (2016), American Climate Perspectives Annual Summary 2017</a:t>
            </a:r>
          </a:p>
        </p:txBody>
      </p:sp>
      <p:sp>
        <p:nvSpPr>
          <p:cNvPr id="4" name="TextBox 3"/>
          <p:cNvSpPr txBox="1"/>
          <p:nvPr/>
        </p:nvSpPr>
        <p:spPr>
          <a:xfrm>
            <a:off x="1447800" y="431800"/>
            <a:ext cx="7175500" cy="523220"/>
          </a:xfrm>
          <a:prstGeom prst="rect">
            <a:avLst/>
          </a:prstGeom>
          <a:noFill/>
        </p:spPr>
        <p:txBody>
          <a:bodyPr wrap="square" rtlCol="0">
            <a:spAutoFit/>
          </a:bodyPr>
          <a:lstStyle/>
          <a:p>
            <a:r>
              <a:rPr lang="en-US" sz="2800" dirty="0">
                <a:solidFill>
                  <a:srgbClr val="013151"/>
                </a:solidFill>
                <a:latin typeface="Frutiger LT Std 45 Light"/>
                <a:cs typeface="Frutiger LT Std 45 Light"/>
              </a:rPr>
              <a:t>Since 2008 </a:t>
            </a:r>
          </a:p>
        </p:txBody>
      </p:sp>
    </p:spTree>
    <p:extLst>
      <p:ext uri="{BB962C8B-B14F-4D97-AF65-F5344CB8AC3E}">
        <p14:creationId xmlns:p14="http://schemas.microsoft.com/office/powerpoint/2010/main" val="1699496437"/>
      </p:ext>
    </p:extLst>
  </p:cSld>
  <p:clrMapOvr>
    <a:masterClrMapping/>
  </p:clrMapOvr>
  <p:transition spd="slow" advClick="0" advTm="4000">
    <p:fade/>
  </p:transition>
</p:sld>
</file>

<file path=ppt/theme/theme1.xml><?xml version="1.0" encoding="utf-8"?>
<a:theme xmlns:a="http://schemas.openxmlformats.org/drawingml/2006/main" name="POST ppt template">
  <a:themeElements>
    <a:clrScheme name="Gold Template Template">
      <a:dk1>
        <a:srgbClr val="000000"/>
      </a:dk1>
      <a:lt1>
        <a:srgbClr val="FFFFFF"/>
      </a:lt1>
      <a:dk2>
        <a:srgbClr val="AF8621"/>
      </a:dk2>
      <a:lt2>
        <a:srgbClr val="FFFC80"/>
      </a:lt2>
      <a:accent1>
        <a:srgbClr val="FFC000"/>
      </a:accent1>
      <a:accent2>
        <a:srgbClr val="0684A2"/>
      </a:accent2>
      <a:accent3>
        <a:srgbClr val="DF8045"/>
      </a:accent3>
      <a:accent4>
        <a:srgbClr val="919E7A"/>
      </a:accent4>
      <a:accent5>
        <a:srgbClr val="FF9929"/>
      </a:accent5>
      <a:accent6>
        <a:srgbClr val="7D3DA1"/>
      </a:accent6>
      <a:hlink>
        <a:srgbClr val="F3EB4F"/>
      </a:hlink>
      <a:folHlink>
        <a:srgbClr val="F0ED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POST ppt template.potm</Template>
  <TotalTime>45814</TotalTime>
  <Words>2725</Words>
  <Application>Microsoft Office PowerPoint</Application>
  <PresentationFormat>On-screen Show (4:3)</PresentationFormat>
  <Paragraphs>177</Paragraphs>
  <Slides>22</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ＭＳ Ｐゴシック</vt:lpstr>
      <vt:lpstr>Arial</vt:lpstr>
      <vt:lpstr>Calibri</vt:lpstr>
      <vt:lpstr>Frutiger LT Std 45 Light</vt:lpstr>
      <vt:lpstr>Segoe</vt:lpstr>
      <vt:lpstr>Wingdings</vt:lpstr>
      <vt:lpstr>POST ppt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Peninsula Open Space Trust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Maria Paquette</dc:creator>
  <cp:keywords/>
  <dc:description/>
  <cp:lastModifiedBy>Grace VohdenSnead</cp:lastModifiedBy>
  <cp:revision>388</cp:revision>
  <cp:lastPrinted>2008-03-31T22:56:46Z</cp:lastPrinted>
  <dcterms:created xsi:type="dcterms:W3CDTF">2013-11-18T18:26:15Z</dcterms:created>
  <dcterms:modified xsi:type="dcterms:W3CDTF">2018-03-15T16:40:41Z</dcterms:modified>
  <cp:category/>
</cp:coreProperties>
</file>